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57" r:id="rId3"/>
    <p:sldId id="258" r:id="rId4"/>
    <p:sldId id="259" r:id="rId5"/>
    <p:sldId id="310" r:id="rId6"/>
    <p:sldId id="311" r:id="rId7"/>
    <p:sldId id="312" r:id="rId8"/>
    <p:sldId id="313" r:id="rId9"/>
    <p:sldId id="260" r:id="rId10"/>
    <p:sldId id="317" r:id="rId11"/>
    <p:sldId id="261" r:id="rId12"/>
    <p:sldId id="314" r:id="rId13"/>
    <p:sldId id="315" r:id="rId14"/>
    <p:sldId id="262" r:id="rId15"/>
    <p:sldId id="263" r:id="rId16"/>
    <p:sldId id="318" r:id="rId17"/>
    <p:sldId id="319" r:id="rId18"/>
    <p:sldId id="321" r:id="rId19"/>
    <p:sldId id="320" r:id="rId20"/>
    <p:sldId id="264" r:id="rId21"/>
    <p:sldId id="316" r:id="rId22"/>
    <p:sldId id="265" r:id="rId23"/>
  </p:sldIdLst>
  <p:sldSz cx="9144000" cy="5143500" type="screen16x9"/>
  <p:notesSz cx="6858000" cy="9144000"/>
  <p:embeddedFontLst>
    <p:embeddedFont>
      <p:font typeface="Fira Sans Extra Condensed Medium"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Open Sans ExtraBold" panose="020B0906030804020204" pitchFamily="34" charset="0"/>
      <p:bold r:id="rId33"/>
      <p:boldItalic r:id="rId34"/>
    </p:embeddedFont>
    <p:embeddedFont>
      <p:font typeface="Overpass Black" panose="020B0604020202020204" charset="0"/>
      <p:bold r:id="rId35"/>
      <p:boldItalic r:id="rId36"/>
    </p:embeddedFont>
    <p:embeddedFont>
      <p:font typeface="Roboto" panose="020000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799E65-686F-4CEB-ABFC-8E9808D34F2D}">
  <a:tblStyle styleId="{F1799E65-686F-4CEB-ABFC-8E9808D34F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870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69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73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244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865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984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2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145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2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3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96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84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1" r:id="rId7"/>
    <p:sldLayoutId id="2147483662" r:id="rId8"/>
    <p:sldLayoutId id="2147483664" r:id="rId9"/>
    <p:sldLayoutId id="2147483665" r:id="rId10"/>
    <p:sldLayoutId id="2147483671"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V9DWKbalbWQ"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itnavi.com.vn/blog/python-la-gi-nhung-dieu-ban-can-biet-de-hoc-ngon-ngu-pyth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www.youtube.com/playlist?list=PLw0w5s5b9NK4V21Tv0_OTHxvwDFRihC0R" TargetMode="External"/><Relationship Id="rId5" Type="http://schemas.openxmlformats.org/officeDocument/2006/relationships/hyperlink" Target="https://drive.google.com/drive/folders/1w4F0K1QImI-p_8x16kQk5-yiCJ1ousy2?usp=share_link" TargetMode="External"/><Relationship Id="rId4" Type="http://schemas.openxmlformats.org/officeDocument/2006/relationships/hyperlink" Target="https://github.com/thinhotwp1/RabbitMQ.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t>RabbitMQ</a:t>
            </a:r>
            <a:endParaRPr sz="9600" dirty="0"/>
          </a:p>
        </p:txBody>
      </p:sp>
      <p:sp>
        <p:nvSpPr>
          <p:cNvPr id="2129" name="Google Shape;2129;p38"/>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i="0" dirty="0">
                <a:solidFill>
                  <a:schemeClr val="accent1">
                    <a:lumMod val="75000"/>
                  </a:schemeClr>
                </a:solidFill>
                <a:effectLst/>
                <a:latin typeface="Verdana" panose="020B0604030504040204" pitchFamily="34" charset="0"/>
              </a:rPr>
              <a:t>RabbitMQ: </a:t>
            </a:r>
            <a:r>
              <a:rPr lang="vi-VN" b="0" i="0" dirty="0">
                <a:solidFill>
                  <a:schemeClr val="accent1">
                    <a:lumMod val="75000"/>
                  </a:schemeClr>
                </a:solidFill>
                <a:effectLst/>
                <a:latin typeface="Verdana" panose="020B0604030504040204" pitchFamily="34" charset="0"/>
              </a:rPr>
              <a:t>AMQP message broker</a:t>
            </a:r>
            <a:endParaRPr lang="en-US" dirty="0">
              <a:solidFill>
                <a:schemeClr val="accent1">
                  <a:lumMod val="75000"/>
                </a:schemeClr>
              </a:solidFill>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9" name="Google Shape;2179;p42"/>
          <p:cNvSpPr txBox="1">
            <a:spLocks noGrp="1"/>
          </p:cNvSpPr>
          <p:nvPr>
            <p:ph type="ctrTitle"/>
          </p:nvPr>
        </p:nvSpPr>
        <p:spPr>
          <a:xfrm flipH="1">
            <a:off x="2002971" y="540000"/>
            <a:ext cx="5895929"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3. Cài đặt như thế nào?</a:t>
            </a:r>
            <a:endParaRPr dirty="0"/>
          </a:p>
        </p:txBody>
      </p:sp>
      <p:sp>
        <p:nvSpPr>
          <p:cNvPr id="8" name="TextBox 7">
            <a:extLst>
              <a:ext uri="{FF2B5EF4-FFF2-40B4-BE49-F238E27FC236}">
                <a16:creationId xmlns:a16="http://schemas.microsoft.com/office/drawing/2014/main" id="{73F0660B-3169-4960-9D38-831D213212AA}"/>
              </a:ext>
            </a:extLst>
          </p:cNvPr>
          <p:cNvSpPr txBox="1"/>
          <p:nvPr/>
        </p:nvSpPr>
        <p:spPr>
          <a:xfrm>
            <a:off x="727276" y="1301540"/>
            <a:ext cx="7990115" cy="3108543"/>
          </a:xfrm>
          <a:prstGeom prst="rect">
            <a:avLst/>
          </a:prstGeom>
          <a:noFill/>
        </p:spPr>
        <p:txBody>
          <a:bodyPr wrap="square">
            <a:spAutoFit/>
          </a:bodyPr>
          <a:lstStyle/>
          <a:p>
            <a:pPr rtl="0">
              <a:spcBef>
                <a:spcPts val="0"/>
              </a:spcBef>
              <a:spcAft>
                <a:spcPts val="0"/>
              </a:spcAft>
            </a:pPr>
            <a:r>
              <a:rPr lang="vi-VN" sz="1400" b="0" i="0" u="none" strike="noStrike" dirty="0">
                <a:solidFill>
                  <a:srgbClr val="000000"/>
                </a:solidFill>
                <a:effectLst/>
                <a:latin typeface="Arial" panose="020B0604020202020204" pitchFamily="34" charset="0"/>
              </a:rPr>
              <a:t>   Hướng dẫn cài đặt RabbitMQ:</a:t>
            </a:r>
            <a:endParaRPr lang="vi-VN" b="0" dirty="0">
              <a:effectLst/>
            </a:endParaRPr>
          </a:p>
          <a:p>
            <a:pPr rtl="0">
              <a:spcBef>
                <a:spcPts val="0"/>
              </a:spcBef>
              <a:spcAft>
                <a:spcPts val="0"/>
              </a:spcAft>
            </a:pPr>
            <a:r>
              <a:rPr lang="vi-VN" b="0" dirty="0">
                <a:effectLst/>
              </a:rPr>
              <a:t>Cách 1:</a:t>
            </a:r>
            <a:br>
              <a:rPr lang="vi-VN" b="0" dirty="0">
                <a:effectLst/>
              </a:rPr>
            </a:br>
            <a:r>
              <a:rPr lang="vi-VN" sz="1400" b="0" i="0" u="none" strike="noStrike" dirty="0">
                <a:solidFill>
                  <a:srgbClr val="000000"/>
                </a:solidFill>
                <a:effectLst/>
                <a:latin typeface="Arial" panose="020B0604020202020204" pitchFamily="34" charset="0"/>
              </a:rPr>
              <a:t>RabbitMQ viết bằng Erlang nên phải cài Erlang trước rồi mới cài RabbitMQ</a:t>
            </a:r>
            <a:br>
              <a:rPr lang="vi-VN" b="0" dirty="0">
                <a:effectLst/>
              </a:rPr>
            </a:br>
            <a:r>
              <a:rPr lang="vi-VN" sz="1400" b="0" i="0" u="none" strike="noStrike" dirty="0">
                <a:solidFill>
                  <a:srgbClr val="000000"/>
                </a:solidFill>
                <a:effectLst/>
                <a:latin typeface="Arial" panose="020B0604020202020204" pitchFamily="34" charset="0"/>
              </a:rPr>
              <a:t>CMD Rabbit:</a:t>
            </a:r>
            <a:endParaRPr lang="vi-VN" b="0" dirty="0">
              <a:effectLst/>
            </a:endParaRPr>
          </a:p>
          <a:p>
            <a:pPr rtl="0">
              <a:spcBef>
                <a:spcPts val="0"/>
              </a:spcBef>
              <a:spcAft>
                <a:spcPts val="0"/>
              </a:spcAft>
            </a:pPr>
            <a:r>
              <a:rPr lang="vi-VN" sz="1400" b="1" i="0" u="none" strike="noStrike" dirty="0">
                <a:solidFill>
                  <a:srgbClr val="000000"/>
                </a:solidFill>
                <a:effectLst/>
                <a:latin typeface="Arial" panose="020B0604020202020204" pitchFamily="34" charset="0"/>
              </a:rPr>
              <a:t>rabbitmq-plugins enable rabbitmq_management</a:t>
            </a:r>
            <a:br>
              <a:rPr lang="vi-VN" b="0" dirty="0">
                <a:effectLst/>
              </a:rPr>
            </a:br>
            <a:r>
              <a:rPr lang="vi-VN" sz="1400" b="0" i="0" u="sng" strike="noStrike" dirty="0">
                <a:solidFill>
                  <a:srgbClr val="1155CC"/>
                </a:solidFill>
                <a:effectLst/>
                <a:latin typeface="Arial" panose="020B0604020202020204" pitchFamily="34" charset="0"/>
                <a:hlinkClick r:id="rId3"/>
              </a:rPr>
              <a:t>(3394) How to install #RabbitMQ on windows 10 step by step - YouTube</a:t>
            </a:r>
            <a:endParaRPr lang="vi-VN" b="0" dirty="0">
              <a:effectLst/>
            </a:endParaRPr>
          </a:p>
          <a:p>
            <a:pPr rtl="0">
              <a:spcBef>
                <a:spcPts val="0"/>
              </a:spcBef>
              <a:spcAft>
                <a:spcPts val="0"/>
              </a:spcAft>
            </a:pPr>
            <a:br>
              <a:rPr lang="vi-VN" b="0" dirty="0">
                <a:effectLst/>
              </a:rPr>
            </a:br>
            <a:r>
              <a:rPr lang="vi-VN" sz="1400" b="0" i="0" u="none" strike="noStrike" dirty="0">
                <a:solidFill>
                  <a:srgbClr val="000000"/>
                </a:solidFill>
                <a:effectLst/>
                <a:latin typeface="Arial" panose="020B0604020202020204" pitchFamily="34" charset="0"/>
              </a:rPr>
              <a:t>Cách 2: Dùng docker </a:t>
            </a:r>
            <a:endParaRPr lang="vi-VN" b="0" dirty="0">
              <a:effectLst/>
            </a:endParaRPr>
          </a:p>
          <a:p>
            <a:pPr rtl="0">
              <a:spcBef>
                <a:spcPts val="0"/>
              </a:spcBef>
              <a:spcAft>
                <a:spcPts val="0"/>
              </a:spcAft>
            </a:pPr>
            <a:r>
              <a:rPr lang="vi-VN" sz="1400" b="0" i="0" u="none" strike="noStrike" dirty="0">
                <a:solidFill>
                  <a:srgbClr val="000000"/>
                </a:solidFill>
                <a:effectLst/>
                <a:latin typeface="Arial" panose="020B0604020202020204" pitchFamily="34" charset="0"/>
              </a:rPr>
              <a:t>Bật cmd và chạy lệnh: </a:t>
            </a:r>
            <a:endParaRPr lang="vi-VN" b="0" dirty="0">
              <a:effectLst/>
            </a:endParaRPr>
          </a:p>
          <a:p>
            <a:pPr rtl="0">
              <a:spcBef>
                <a:spcPts val="0"/>
              </a:spcBef>
              <a:spcAft>
                <a:spcPts val="0"/>
              </a:spcAft>
            </a:pPr>
            <a:r>
              <a:rPr lang="vi-VN" sz="1400" b="1" i="0" u="none" strike="noStrike" dirty="0">
                <a:solidFill>
                  <a:srgbClr val="000000"/>
                </a:solidFill>
                <a:effectLst/>
                <a:latin typeface="Arial" panose="020B0604020202020204" pitchFamily="34" charset="0"/>
              </a:rPr>
              <a:t>docker run -d -p 5672:5672 -p 15672:15672 --name my-rabbit rabbitmq:3-management</a:t>
            </a:r>
            <a:br>
              <a:rPr lang="vi-VN" b="0" dirty="0">
                <a:effectLst/>
              </a:rPr>
            </a:br>
            <a:r>
              <a:rPr lang="vi-VN" sz="1400" b="0" i="0" u="none" strike="noStrike" dirty="0">
                <a:solidFill>
                  <a:srgbClr val="000000"/>
                </a:solidFill>
                <a:effectLst/>
                <a:latin typeface="Arial" panose="020B0604020202020204" pitchFamily="34" charset="0"/>
              </a:rPr>
              <a:t>Docker sẽ tự cài môi trường rabbitmq</a:t>
            </a:r>
            <a:endParaRPr lang="vi-VN" b="0" dirty="0">
              <a:effectLst/>
            </a:endParaRPr>
          </a:p>
          <a:p>
            <a:endParaRPr lang="vi-VN" dirty="0"/>
          </a:p>
          <a:p>
            <a:r>
              <a:rPr lang="vi-VN" dirty="0"/>
              <a:t>Cách 3: Đăng kí cloud của rabbitmq </a:t>
            </a:r>
            <a:br>
              <a:rPr lang="vi-VN" dirty="0"/>
            </a:br>
            <a:endParaRPr lang="vi-VN" dirty="0"/>
          </a:p>
        </p:txBody>
      </p:sp>
    </p:spTree>
    <p:extLst>
      <p:ext uri="{BB962C8B-B14F-4D97-AF65-F5344CB8AC3E}">
        <p14:creationId xmlns:p14="http://schemas.microsoft.com/office/powerpoint/2010/main" val="2747367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II</a:t>
            </a:r>
            <a:endParaRPr dirty="0"/>
          </a:p>
        </p:txBody>
      </p:sp>
      <p:sp>
        <p:nvSpPr>
          <p:cNvPr id="2187" name="Google Shape;2187;p43"/>
          <p:cNvSpPr txBox="1">
            <a:spLocks noGrp="1"/>
          </p:cNvSpPr>
          <p:nvPr>
            <p:ph type="ctrTitle"/>
          </p:nvPr>
        </p:nvSpPr>
        <p:spPr>
          <a:xfrm>
            <a:off x="391886" y="2808200"/>
            <a:ext cx="8207828" cy="792900"/>
          </a:xfrm>
          <a:prstGeom prst="rect">
            <a:avLst/>
          </a:prstGeom>
        </p:spPr>
        <p:txBody>
          <a:bodyPr spcFirstLastPara="1" wrap="square" lIns="91425" tIns="91425" rIns="91425" bIns="91425" anchor="ctr" anchorCtr="0">
            <a:noAutofit/>
          </a:bodyPr>
          <a:lstStyle/>
          <a:p>
            <a:pPr indent="179997" rtl="0">
              <a:spcBef>
                <a:spcPts val="1500"/>
              </a:spcBef>
              <a:spcAft>
                <a:spcPts val="1500"/>
              </a:spcAft>
            </a:pPr>
            <a:r>
              <a:rPr lang="vi-VN" sz="4400" b="0" i="0" u="none" strike="noStrike" dirty="0">
                <a:solidFill>
                  <a:srgbClr val="002060"/>
                </a:solidFill>
                <a:effectLst/>
                <a:latin typeface="Arial" panose="020B0604020202020204" pitchFamily="34" charset="0"/>
              </a:rPr>
              <a:t>Mô hình hoạt động của RabbitMQ</a:t>
            </a:r>
            <a:endParaRPr sz="440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39"/>
          <p:cNvSpPr txBox="1">
            <a:spLocks noGrp="1"/>
          </p:cNvSpPr>
          <p:nvPr>
            <p:ph type="ctrTitle"/>
          </p:nvPr>
        </p:nvSpPr>
        <p:spPr>
          <a:xfrm>
            <a:off x="720000" y="285750"/>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en-US" sz="4000" b="1" i="0" u="none" strike="noStrike" dirty="0" err="1">
                <a:solidFill>
                  <a:schemeClr val="accent1">
                    <a:lumMod val="75000"/>
                  </a:schemeClr>
                </a:solidFill>
                <a:effectLst/>
                <a:latin typeface="Arial" panose="020B0604020202020204" pitchFamily="34" charset="0"/>
              </a:rPr>
              <a:t>Hàng</a:t>
            </a:r>
            <a:r>
              <a:rPr lang="en-US" sz="4000" b="1" i="0" u="none" strike="noStrike" dirty="0">
                <a:solidFill>
                  <a:schemeClr val="accent1">
                    <a:lumMod val="75000"/>
                  </a:schemeClr>
                </a:solidFill>
                <a:effectLst/>
                <a:latin typeface="Arial" panose="020B0604020202020204" pitchFamily="34" charset="0"/>
              </a:rPr>
              <a:t> </a:t>
            </a:r>
            <a:r>
              <a:rPr lang="en-US" sz="4000" b="1" i="0" u="none" strike="noStrike" dirty="0" err="1">
                <a:solidFill>
                  <a:schemeClr val="accent1">
                    <a:lumMod val="75000"/>
                  </a:schemeClr>
                </a:solidFill>
                <a:effectLst/>
                <a:latin typeface="Arial" panose="020B0604020202020204" pitchFamily="34" charset="0"/>
              </a:rPr>
              <a:t>đợi</a:t>
            </a:r>
            <a:r>
              <a:rPr lang="en-US" sz="4000" b="1" i="0" u="none" strike="noStrike" dirty="0">
                <a:solidFill>
                  <a:schemeClr val="accent1">
                    <a:lumMod val="75000"/>
                  </a:schemeClr>
                </a:solidFill>
                <a:effectLst/>
                <a:latin typeface="Arial" panose="020B0604020202020204" pitchFamily="34" charset="0"/>
              </a:rPr>
              <a:t> </a:t>
            </a:r>
            <a:r>
              <a:rPr lang="en-US" sz="4000" b="1" i="0" u="none" strike="noStrike" dirty="0" err="1">
                <a:solidFill>
                  <a:schemeClr val="accent1">
                    <a:lumMod val="75000"/>
                  </a:schemeClr>
                </a:solidFill>
                <a:effectLst/>
                <a:latin typeface="Arial" panose="020B0604020202020204" pitchFamily="34" charset="0"/>
              </a:rPr>
              <a:t>của</a:t>
            </a:r>
            <a:r>
              <a:rPr lang="en-US" sz="4000" b="1" i="0" u="none" strike="noStrike" dirty="0">
                <a:solidFill>
                  <a:schemeClr val="accent1">
                    <a:lumMod val="75000"/>
                  </a:schemeClr>
                </a:solidFill>
                <a:effectLst/>
                <a:latin typeface="Arial" panose="020B0604020202020204" pitchFamily="34" charset="0"/>
              </a:rPr>
              <a:t> Message Queue</a:t>
            </a:r>
            <a:endParaRPr lang="vi-VN" sz="4000" b="1" dirty="0">
              <a:solidFill>
                <a:schemeClr val="accent1">
                  <a:lumMod val="75000"/>
                </a:schemeClr>
              </a:solidFill>
              <a:effectLst/>
            </a:endParaRPr>
          </a:p>
        </p:txBody>
      </p:sp>
      <p:pic>
        <p:nvPicPr>
          <p:cNvPr id="8194" name="Picture 2">
            <a:extLst>
              <a:ext uri="{FF2B5EF4-FFF2-40B4-BE49-F238E27FC236}">
                <a16:creationId xmlns:a16="http://schemas.microsoft.com/office/drawing/2014/main" id="{BD66C0F6-DB52-4BFF-B7EF-3585AE344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000" y="1007357"/>
            <a:ext cx="7048500" cy="3648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8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863550"/>
            <a:ext cx="7704000" cy="4182583"/>
          </a:xfrm>
          <a:prstGeom prst="rect">
            <a:avLst/>
          </a:prstGeom>
        </p:spPr>
        <p:txBody>
          <a:bodyPr spcFirstLastPara="1" wrap="square" lIns="91425" tIns="91425" rIns="91425" bIns="91425" anchor="t" anchorCtr="0">
            <a:noAutofit/>
          </a:bodyPr>
          <a:lstStyle/>
          <a:p>
            <a:pPr rtl="0">
              <a:spcBef>
                <a:spcPts val="1500"/>
              </a:spcBef>
              <a:spcAft>
                <a:spcPts val="1500"/>
              </a:spcAft>
            </a:pPr>
            <a:r>
              <a:rPr lang="vi-VN" sz="1800" b="0" i="0" u="none" strike="noStrike" dirty="0">
                <a:solidFill>
                  <a:schemeClr val="tx1"/>
                </a:solidFill>
                <a:effectLst/>
                <a:latin typeface="Arial" panose="020B0604020202020204" pitchFamily="34" charset="0"/>
              </a:rPr>
              <a:t>Mô hình </a:t>
            </a:r>
            <a:r>
              <a:rPr lang="vi-VN" sz="1800" b="0" i="0" u="none" strike="noStrike" dirty="0">
                <a:solidFill>
                  <a:srgbClr val="002060"/>
                </a:solidFill>
                <a:effectLst/>
                <a:latin typeface="Arial" panose="020B0604020202020204" pitchFamily="34" charset="0"/>
              </a:rPr>
              <a:t>publish/subcribe</a:t>
            </a:r>
            <a:r>
              <a:rPr lang="vi-VN" sz="1800" b="0" i="0" u="none" strike="noStrike" dirty="0">
                <a:solidFill>
                  <a:schemeClr val="tx1"/>
                </a:solidFill>
                <a:effectLst/>
                <a:latin typeface="Arial" panose="020B0604020202020204" pitchFamily="34" charset="0"/>
              </a:rPr>
              <a:t>. Một message có thể gửi tới nhiều đối tượng đã đăng kí message đó trừ trước, tức là diễn ra đồng thời, có 2 kiểu đăng kí tạm thời và lâu dài (mô hình này có thể dùng với redis)</a:t>
            </a:r>
            <a:endParaRPr lang="vi-VN" sz="2800" b="0" dirty="0">
              <a:solidFill>
                <a:schemeClr val="tx1"/>
              </a:solidFill>
              <a:effectLst/>
              <a:latin typeface="Arial" panose="020B0604020202020204" pitchFamily="34" charset="0"/>
            </a:endParaRPr>
          </a:p>
          <a:p>
            <a:pPr rtl="0">
              <a:spcBef>
                <a:spcPts val="1500"/>
              </a:spcBef>
              <a:spcAft>
                <a:spcPts val="1500"/>
              </a:spcAft>
            </a:pPr>
            <a:r>
              <a:rPr lang="vi-VN" sz="1800" b="0" i="0" u="none" strike="noStrike" dirty="0">
                <a:solidFill>
                  <a:schemeClr val="tx1"/>
                </a:solidFill>
                <a:effectLst/>
                <a:latin typeface="Arial" panose="020B0604020202020204" pitchFamily="34" charset="0"/>
              </a:rPr>
              <a:t>Đăng kí tạm thời: Chỉ chạy và xử lí message khi người dùng còn đăng ký, khi người dùng thoát thì sẽ dừng xử lý, tin nhắn chưa xử lý sẽ bị mất</a:t>
            </a:r>
          </a:p>
          <a:p>
            <a:pPr rtl="0" fontAlgn="base">
              <a:spcBef>
                <a:spcPts val="0"/>
              </a:spcBef>
              <a:spcAft>
                <a:spcPts val="0"/>
              </a:spcAft>
              <a:buFont typeface="Arial" panose="020B0604020202020204" pitchFamily="34" charset="0"/>
              <a:buChar char="•"/>
            </a:pPr>
            <a:r>
              <a:rPr lang="vi-VN" sz="1800" b="0" i="0" u="none" strike="noStrike" dirty="0">
                <a:solidFill>
                  <a:schemeClr val="tx1"/>
                </a:solidFill>
                <a:effectLst/>
                <a:latin typeface="Arial" panose="020B0604020202020204" pitchFamily="34" charset="0"/>
              </a:rPr>
              <a:t>Đăng kí lâu dài: Khi người dùng thoát ra thì vẫn tiếp tục xử lý message</a:t>
            </a:r>
          </a:p>
          <a:p>
            <a:endParaRPr lang="vi-VN" sz="1800" dirty="0">
              <a:solidFill>
                <a:schemeClr val="tx1">
                  <a:lumMod val="50000"/>
                </a:schemeClr>
              </a:solidFill>
            </a:endParaRPr>
          </a:p>
        </p:txBody>
      </p:sp>
      <p:sp>
        <p:nvSpPr>
          <p:cNvPr id="2136" name="Google Shape;2136;p39"/>
          <p:cNvSpPr txBox="1">
            <a:spLocks noGrp="1"/>
          </p:cNvSpPr>
          <p:nvPr>
            <p:ph type="ctrTitle"/>
          </p:nvPr>
        </p:nvSpPr>
        <p:spPr>
          <a:xfrm>
            <a:off x="720000" y="285750"/>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4000" b="1" i="0" u="none" strike="noStrike" dirty="0">
                <a:solidFill>
                  <a:schemeClr val="accent1">
                    <a:lumMod val="75000"/>
                  </a:schemeClr>
                </a:solidFill>
                <a:effectLst/>
                <a:latin typeface="Arial" panose="020B0604020202020204" pitchFamily="34" charset="0"/>
              </a:rPr>
              <a:t>Mô hình Publish/subcribe</a:t>
            </a:r>
            <a:endParaRPr lang="vi-VN" sz="4000" b="1" dirty="0">
              <a:solidFill>
                <a:schemeClr val="accent1">
                  <a:lumMod val="75000"/>
                </a:schemeClr>
              </a:solidFill>
              <a:effectLst/>
            </a:endParaRPr>
          </a:p>
        </p:txBody>
      </p:sp>
    </p:spTree>
    <p:extLst>
      <p:ext uri="{BB962C8B-B14F-4D97-AF65-F5344CB8AC3E}">
        <p14:creationId xmlns:p14="http://schemas.microsoft.com/office/powerpoint/2010/main" val="418005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94" name="Google Shape;2194;p44"/>
          <p:cNvSpPr txBox="1"/>
          <p:nvPr/>
        </p:nvSpPr>
        <p:spPr>
          <a:xfrm>
            <a:off x="93317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2017</a:t>
            </a:r>
            <a:endParaRPr>
              <a:solidFill>
                <a:schemeClr val="dk2"/>
              </a:solidFill>
              <a:latin typeface="Open Sans ExtraBold"/>
              <a:ea typeface="Open Sans ExtraBold"/>
              <a:cs typeface="Open Sans ExtraBold"/>
              <a:sym typeface="Open Sans ExtraBold"/>
            </a:endParaRPr>
          </a:p>
        </p:txBody>
      </p:sp>
      <p:sp>
        <p:nvSpPr>
          <p:cNvPr id="2195" name="Google Shape;2195;p44"/>
          <p:cNvSpPr txBox="1"/>
          <p:nvPr/>
        </p:nvSpPr>
        <p:spPr>
          <a:xfrm>
            <a:off x="720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smallest and innermost planet in the Solar System</a:t>
            </a:r>
            <a:endParaRPr>
              <a:solidFill>
                <a:schemeClr val="dk2"/>
              </a:solidFill>
              <a:latin typeface="Open Sans"/>
              <a:ea typeface="Open Sans"/>
              <a:cs typeface="Open Sans"/>
              <a:sym typeface="Open Sans"/>
            </a:endParaRPr>
          </a:p>
        </p:txBody>
      </p:sp>
      <p:sp>
        <p:nvSpPr>
          <p:cNvPr id="2196" name="Google Shape;2196;p44"/>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2018</a:t>
            </a:r>
            <a:endParaRPr>
              <a:solidFill>
                <a:schemeClr val="dk2"/>
              </a:solidFill>
              <a:latin typeface="Open Sans ExtraBold"/>
              <a:ea typeface="Open Sans ExtraBold"/>
              <a:cs typeface="Open Sans ExtraBold"/>
              <a:sym typeface="Open Sans ExtraBold"/>
            </a:endParaRPr>
          </a:p>
        </p:txBody>
      </p:sp>
      <p:sp>
        <p:nvSpPr>
          <p:cNvPr id="2197" name="Google Shape;2197;p44"/>
          <p:cNvSpPr txBox="1"/>
          <p:nvPr/>
        </p:nvSpPr>
        <p:spPr>
          <a:xfrm>
            <a:off x="2646000" y="3392661"/>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also very high temperatures</a:t>
            </a:r>
            <a:endParaRPr>
              <a:solidFill>
                <a:schemeClr val="dk2"/>
              </a:solidFill>
              <a:latin typeface="Open Sans"/>
              <a:ea typeface="Open Sans"/>
              <a:cs typeface="Open Sans"/>
              <a:sym typeface="Open Sans"/>
            </a:endParaRPr>
          </a:p>
        </p:txBody>
      </p:sp>
      <p:sp>
        <p:nvSpPr>
          <p:cNvPr id="2198" name="Google Shape;2198;p44"/>
          <p:cNvSpPr txBox="1"/>
          <p:nvPr/>
        </p:nvSpPr>
        <p:spPr>
          <a:xfrm>
            <a:off x="4572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fifth planet from the Sun and the largest </a:t>
            </a:r>
            <a:endParaRPr>
              <a:solidFill>
                <a:schemeClr val="dk2"/>
              </a:solidFill>
              <a:latin typeface="Open Sans"/>
              <a:ea typeface="Open Sans"/>
              <a:cs typeface="Open Sans"/>
              <a:sym typeface="Open Sans"/>
            </a:endParaRPr>
          </a:p>
        </p:txBody>
      </p:sp>
      <p:pic>
        <p:nvPicPr>
          <p:cNvPr id="2199" name="Google Shape;2199;p44"/>
          <p:cNvPicPr preferRelativeResize="0"/>
          <p:nvPr/>
        </p:nvPicPr>
        <p:blipFill>
          <a:blip r:embed="rId5">
            <a:alphaModFix amt="68000"/>
          </a:blip>
          <a:stretch>
            <a:fillRect/>
          </a:stretch>
        </p:blipFill>
        <p:spPr>
          <a:xfrm>
            <a:off x="4482740" y="1666489"/>
            <a:ext cx="1427906" cy="1250120"/>
          </a:xfrm>
          <a:prstGeom prst="rect">
            <a:avLst/>
          </a:prstGeom>
          <a:noFill/>
          <a:ln>
            <a:noFill/>
          </a:ln>
        </p:spPr>
      </p:pic>
      <p:sp>
        <p:nvSpPr>
          <p:cNvPr id="2200" name="Google Shape;2200;p44"/>
          <p:cNvSpPr txBox="1"/>
          <p:nvPr/>
        </p:nvSpPr>
        <p:spPr>
          <a:xfrm>
            <a:off x="486095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2019</a:t>
            </a:r>
            <a:endParaRPr>
              <a:solidFill>
                <a:schemeClr val="dk2"/>
              </a:solidFill>
              <a:latin typeface="Open Sans ExtraBold"/>
              <a:ea typeface="Open Sans ExtraBold"/>
              <a:cs typeface="Open Sans ExtraBold"/>
              <a:sym typeface="Open Sans ExtraBold"/>
            </a:endParaRPr>
          </a:p>
        </p:txBody>
      </p:sp>
      <p:pic>
        <p:nvPicPr>
          <p:cNvPr id="2201" name="Google Shape;2201;p44"/>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2" name="Google Shape;2202;p44"/>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2020</a:t>
            </a:r>
            <a:endParaRPr>
              <a:solidFill>
                <a:schemeClr val="dk2"/>
              </a:solidFill>
              <a:latin typeface="Open Sans ExtraBold"/>
              <a:ea typeface="Open Sans ExtraBold"/>
              <a:cs typeface="Open Sans ExtraBold"/>
              <a:sym typeface="Open Sans ExtraBold"/>
            </a:endParaRPr>
          </a:p>
        </p:txBody>
      </p:sp>
      <p:sp>
        <p:nvSpPr>
          <p:cNvPr id="2203" name="Google Shape;2203;p44"/>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4" name="Google Shape;2204;p44"/>
          <p:cNvSpPr txBox="1"/>
          <p:nvPr/>
        </p:nvSpPr>
        <p:spPr>
          <a:xfrm>
            <a:off x="71985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Mercury</a:t>
            </a:r>
            <a:endParaRPr sz="1600">
              <a:solidFill>
                <a:schemeClr val="dk2"/>
              </a:solidFill>
              <a:latin typeface="Overpass Black"/>
              <a:ea typeface="Overpass Black"/>
              <a:cs typeface="Overpass Black"/>
              <a:sym typeface="Overpass Black"/>
            </a:endParaRPr>
          </a:p>
        </p:txBody>
      </p:sp>
      <p:sp>
        <p:nvSpPr>
          <p:cNvPr id="2205" name="Google Shape;2205;p44"/>
          <p:cNvSpPr txBox="1"/>
          <p:nvPr/>
        </p:nvSpPr>
        <p:spPr>
          <a:xfrm>
            <a:off x="26461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Venus</a:t>
            </a:r>
            <a:endParaRPr sz="1600">
              <a:solidFill>
                <a:schemeClr val="dk2"/>
              </a:solidFill>
              <a:latin typeface="Overpass Black"/>
              <a:ea typeface="Overpass Black"/>
              <a:cs typeface="Overpass Black"/>
              <a:sym typeface="Overpass Black"/>
            </a:endParaRPr>
          </a:p>
        </p:txBody>
      </p:sp>
      <p:sp>
        <p:nvSpPr>
          <p:cNvPr id="2206" name="Google Shape;2206;p44"/>
          <p:cNvSpPr txBox="1"/>
          <p:nvPr/>
        </p:nvSpPr>
        <p:spPr>
          <a:xfrm>
            <a:off x="4572075"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Jupiter</a:t>
            </a:r>
            <a:endParaRPr sz="1600">
              <a:solidFill>
                <a:schemeClr val="dk2"/>
              </a:solidFill>
              <a:latin typeface="Overpass Black"/>
              <a:ea typeface="Overpass Black"/>
              <a:cs typeface="Overpass Black"/>
              <a:sym typeface="Overpass Black"/>
            </a:endParaRPr>
          </a:p>
        </p:txBody>
      </p:sp>
      <p:sp>
        <p:nvSpPr>
          <p:cNvPr id="2207" name="Google Shape;2207;p44"/>
          <p:cNvSpPr txBox="1"/>
          <p:nvPr/>
        </p:nvSpPr>
        <p:spPr>
          <a:xfrm>
            <a:off x="64980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Saturn</a:t>
            </a:r>
            <a:endParaRPr sz="1600">
              <a:solidFill>
                <a:schemeClr val="dk2"/>
              </a:solidFill>
              <a:latin typeface="Overpass Black"/>
              <a:ea typeface="Overpass Black"/>
              <a:cs typeface="Overpass Black"/>
              <a:sym typeface="Overpass Black"/>
            </a:endParaRPr>
          </a:p>
        </p:txBody>
      </p:sp>
      <p:sp>
        <p:nvSpPr>
          <p:cNvPr id="2208" name="Google Shape;2208;p44"/>
          <p:cNvSpPr txBox="1"/>
          <p:nvPr/>
        </p:nvSpPr>
        <p:spPr>
          <a:xfrm>
            <a:off x="6501675"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sixth planet from the Sun and the second-largest</a:t>
            </a:r>
            <a:endParaRPr>
              <a:solidFill>
                <a:schemeClr val="dk2"/>
              </a:solidFill>
              <a:latin typeface="Open Sans"/>
              <a:ea typeface="Open Sans"/>
              <a:cs typeface="Open Sans"/>
              <a:sym typeface="Open Sans"/>
            </a:endParaRPr>
          </a:p>
        </p:txBody>
      </p:sp>
      <p:sp>
        <p:nvSpPr>
          <p:cNvPr id="2209" name="Google Shape;2209;p44"/>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10" name="Google Shape;2210;p44"/>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b="1" i="0" u="none" strike="noStrike" dirty="0">
                <a:solidFill>
                  <a:schemeClr val="accent1">
                    <a:lumMod val="75000"/>
                  </a:schemeClr>
                </a:solidFill>
                <a:effectLst/>
                <a:latin typeface="Arial" panose="020B0604020202020204" pitchFamily="34" charset="0"/>
              </a:rPr>
              <a:t>Mô hình Publish/subcribe</a:t>
            </a:r>
            <a:endParaRPr dirty="0">
              <a:solidFill>
                <a:schemeClr val="dk2"/>
              </a:solidFill>
            </a:endParaRPr>
          </a:p>
        </p:txBody>
      </p:sp>
      <p:pic>
        <p:nvPicPr>
          <p:cNvPr id="9218" name="Picture 2">
            <a:extLst>
              <a:ext uri="{FF2B5EF4-FFF2-40B4-BE49-F238E27FC236}">
                <a16:creationId xmlns:a16="http://schemas.microsoft.com/office/drawing/2014/main" id="{F186DFA3-134C-4194-9EE7-8110C5194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199" y="1028651"/>
            <a:ext cx="8320673" cy="3656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962525" y="552181"/>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1800" b="0" i="0" u="none" strike="noStrike" dirty="0">
                <a:solidFill>
                  <a:srgbClr val="333333"/>
                </a:solidFill>
                <a:effectLst/>
                <a:latin typeface="Arial" panose="020B0604020202020204" pitchFamily="34" charset="0"/>
              </a:rPr>
              <a:t>Producer gửi message tới RabbitMq (sau khi connect TCP(UDP)) và từ RabbitMq gửi tới Consumer(sau khi connect với RabbitMq)</a:t>
            </a:r>
            <a:br>
              <a:rPr lang="vi-VN" b="0" dirty="0">
                <a:effectLst/>
              </a:rPr>
            </a:br>
            <a:endParaRPr dirty="0"/>
          </a:p>
        </p:txBody>
      </p:sp>
      <p:sp>
        <p:nvSpPr>
          <p:cNvPr id="2217" name="Google Shape;2217;p45"/>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100%</a:t>
            </a:r>
            <a:endParaRPr sz="1700"/>
          </a:p>
          <a:p>
            <a:pPr marL="0" lvl="0" indent="0" algn="ctr" rtl="0">
              <a:spcBef>
                <a:spcPts val="0"/>
              </a:spcBef>
              <a:spcAft>
                <a:spcPts val="0"/>
              </a:spcAft>
              <a:buNone/>
            </a:pPr>
            <a:r>
              <a:rPr lang="en" sz="1700"/>
              <a:t>organic</a:t>
            </a:r>
            <a:endParaRPr sz="1700"/>
          </a:p>
        </p:txBody>
      </p:sp>
      <p:sp>
        <p:nvSpPr>
          <p:cNvPr id="2218" name="Google Shape;2218;p45"/>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a poisonous atmosphere</a:t>
            </a:r>
            <a:endParaRPr/>
          </a:p>
        </p:txBody>
      </p:sp>
      <p:sp>
        <p:nvSpPr>
          <p:cNvPr id="2219" name="Google Shape;2219;p45"/>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critical</a:t>
            </a:r>
            <a:endParaRPr/>
          </a:p>
          <a:p>
            <a:pPr marL="0" lvl="0" indent="0" algn="ctr" rtl="0">
              <a:spcBef>
                <a:spcPts val="0"/>
              </a:spcBef>
              <a:spcAft>
                <a:spcPts val="0"/>
              </a:spcAft>
              <a:buNone/>
            </a:pPr>
            <a:r>
              <a:rPr lang="en"/>
              <a:t>mission</a:t>
            </a:r>
            <a:endParaRPr/>
          </a:p>
        </p:txBody>
      </p:sp>
      <p:sp>
        <p:nvSpPr>
          <p:cNvPr id="2220" name="Google Shape;2220;p45"/>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smallest and innermost planet in the Solar System</a:t>
            </a:r>
            <a:endParaRPr/>
          </a:p>
        </p:txBody>
      </p:sp>
      <p:sp>
        <p:nvSpPr>
          <p:cNvPr id="2221" name="Google Shape;2221;p45"/>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Trusted</a:t>
            </a:r>
            <a:endParaRPr/>
          </a:p>
          <a:p>
            <a:pPr marL="0" lvl="0" indent="0" algn="ctr" rtl="0">
              <a:spcBef>
                <a:spcPts val="0"/>
              </a:spcBef>
              <a:spcAft>
                <a:spcPts val="0"/>
              </a:spcAft>
              <a:buNone/>
            </a:pPr>
            <a:r>
              <a:rPr lang="en"/>
              <a:t>partnership</a:t>
            </a:r>
            <a:endParaRPr/>
          </a:p>
        </p:txBody>
      </p:sp>
      <p:sp>
        <p:nvSpPr>
          <p:cNvPr id="2222" name="Google Shape;2222;p45"/>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sixth planet from the Sun and the second-largest</a:t>
            </a:r>
            <a:endParaRPr/>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83677" y="1396572"/>
            <a:ext cx="1370198" cy="1131135"/>
          </a:xfrm>
          <a:prstGeom prst="rect">
            <a:avLst/>
          </a:prstGeom>
          <a:noFill/>
          <a:ln>
            <a:noFill/>
          </a:ln>
        </p:spPr>
      </p:pic>
      <p:grpSp>
        <p:nvGrpSpPr>
          <p:cNvPr id="2226" name="Google Shape;2226;p45"/>
          <p:cNvGrpSpPr/>
          <p:nvPr/>
        </p:nvGrpSpPr>
        <p:grpSpPr>
          <a:xfrm>
            <a:off x="1574049" y="1593922"/>
            <a:ext cx="481342" cy="656568"/>
            <a:chOff x="2573298" y="1369091"/>
            <a:chExt cx="578745" cy="789429"/>
          </a:xfrm>
        </p:grpSpPr>
        <p:sp>
          <p:nvSpPr>
            <p:cNvPr id="2227" name="Google Shape;2227;p45"/>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5"/>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5"/>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5"/>
          <p:cNvGrpSpPr/>
          <p:nvPr/>
        </p:nvGrpSpPr>
        <p:grpSpPr>
          <a:xfrm>
            <a:off x="4279113" y="1635922"/>
            <a:ext cx="458485" cy="572571"/>
            <a:chOff x="1197275" y="2026750"/>
            <a:chExt cx="343075" cy="428475"/>
          </a:xfrm>
        </p:grpSpPr>
        <p:sp>
          <p:nvSpPr>
            <p:cNvPr id="2231" name="Google Shape;2231;p45"/>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5"/>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45"/>
          <p:cNvGrpSpPr/>
          <p:nvPr/>
        </p:nvGrpSpPr>
        <p:grpSpPr>
          <a:xfrm>
            <a:off x="7086092" y="1652825"/>
            <a:ext cx="365368" cy="538762"/>
            <a:chOff x="3510200" y="2026000"/>
            <a:chExt cx="291525" cy="429875"/>
          </a:xfrm>
        </p:grpSpPr>
        <p:sp>
          <p:nvSpPr>
            <p:cNvPr id="2234" name="Google Shape;2234;p45"/>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5"/>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45"/>
            <p:cNvGrpSpPr/>
            <p:nvPr/>
          </p:nvGrpSpPr>
          <p:grpSpPr>
            <a:xfrm>
              <a:off x="3510200" y="2026000"/>
              <a:ext cx="291525" cy="429875"/>
              <a:chOff x="3510200" y="2026000"/>
              <a:chExt cx="291525" cy="429875"/>
            </a:xfrm>
          </p:grpSpPr>
          <p:sp>
            <p:nvSpPr>
              <p:cNvPr id="2237" name="Google Shape;2237;p45"/>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5"/>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5"/>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5"/>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45"/>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E72C2B54-BA88-43DA-8967-2908ACF99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525" y="1008100"/>
            <a:ext cx="7474275" cy="3762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8" name="Google Shape;2247;p46">
            <a:extLst>
              <a:ext uri="{FF2B5EF4-FFF2-40B4-BE49-F238E27FC236}">
                <a16:creationId xmlns:a16="http://schemas.microsoft.com/office/drawing/2014/main" id="{12196DB3-BCE7-4C66-A3B2-E74F2F178D94}"/>
              </a:ext>
            </a:extLst>
          </p:cNvPr>
          <p:cNvSpPr txBox="1">
            <a:spLocks noGrp="1"/>
          </p:cNvSpPr>
          <p:nvPr>
            <p:ph type="subTitle" idx="1"/>
          </p:nvPr>
        </p:nvSpPr>
        <p:spPr>
          <a:xfrm>
            <a:off x="383822" y="0"/>
            <a:ext cx="8376356" cy="891822"/>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3200" b="1" i="0" u="none" strike="noStrike" dirty="0">
                <a:solidFill>
                  <a:srgbClr val="0070C0"/>
                </a:solidFill>
                <a:effectLst/>
                <a:latin typeface="+mj-lt"/>
              </a:rPr>
              <a:t>Các loại Exchange (đẩy message)</a:t>
            </a:r>
          </a:p>
          <a:p>
            <a:br>
              <a:rPr lang="vi-VN" sz="1100" dirty="0"/>
            </a:br>
            <a:endParaRPr lang="vi-VN" sz="1400" b="0" dirty="0">
              <a:solidFill>
                <a:schemeClr val="tx1"/>
              </a:solidFill>
              <a:effectLst/>
            </a:endParaRPr>
          </a:p>
        </p:txBody>
      </p:sp>
      <p:sp>
        <p:nvSpPr>
          <p:cNvPr id="4" name="TextBox 3">
            <a:extLst>
              <a:ext uri="{FF2B5EF4-FFF2-40B4-BE49-F238E27FC236}">
                <a16:creationId xmlns:a16="http://schemas.microsoft.com/office/drawing/2014/main" id="{0CD173F0-91C1-4259-8C14-D08871845F00}"/>
              </a:ext>
            </a:extLst>
          </p:cNvPr>
          <p:cNvSpPr txBox="1"/>
          <p:nvPr/>
        </p:nvSpPr>
        <p:spPr>
          <a:xfrm>
            <a:off x="733778" y="722957"/>
            <a:ext cx="8173155" cy="5863144"/>
          </a:xfrm>
          <a:prstGeom prst="rect">
            <a:avLst/>
          </a:prstGeom>
          <a:noFill/>
        </p:spPr>
        <p:txBody>
          <a:bodyPr wrap="square">
            <a:spAutoFit/>
          </a:bodyPr>
          <a:lstStyle/>
          <a:p>
            <a:pPr rtl="0">
              <a:spcBef>
                <a:spcPts val="1500"/>
              </a:spcBef>
              <a:spcAft>
                <a:spcPts val="0"/>
              </a:spcAft>
            </a:pPr>
            <a:r>
              <a:rPr lang="vi-VN" b="1" i="0" u="none" strike="noStrike" dirty="0">
                <a:solidFill>
                  <a:srgbClr val="0070C0"/>
                </a:solidFill>
                <a:effectLst/>
                <a:latin typeface="+mj-lt"/>
              </a:rPr>
              <a:t>Direct</a:t>
            </a:r>
            <a:r>
              <a:rPr lang="vi-VN" b="1" i="0" u="none" strike="noStrike" dirty="0">
                <a:solidFill>
                  <a:schemeClr val="tx1"/>
                </a:solidFill>
                <a:effectLst/>
                <a:latin typeface="+mj-lt"/>
              </a:rPr>
              <a:t> </a:t>
            </a:r>
            <a:r>
              <a:rPr lang="vi-VN" b="1" i="0" u="none" strike="noStrike" dirty="0">
                <a:solidFill>
                  <a:srgbClr val="0070C0"/>
                </a:solidFill>
                <a:effectLst/>
                <a:latin typeface="+mj-lt"/>
              </a:rPr>
              <a:t>Exchange</a:t>
            </a:r>
            <a:r>
              <a:rPr lang="vi-VN" b="1" i="0" u="none" strike="noStrike" dirty="0">
                <a:solidFill>
                  <a:schemeClr val="tx1"/>
                </a:solidFill>
                <a:effectLst/>
                <a:latin typeface="+mj-lt"/>
              </a:rPr>
              <a:t>:</a:t>
            </a:r>
            <a:r>
              <a:rPr lang="vi-VN" b="1" dirty="0">
                <a:solidFill>
                  <a:schemeClr val="tx1"/>
                </a:solidFill>
                <a:latin typeface="+mj-lt"/>
              </a:rPr>
              <a:t> D</a:t>
            </a:r>
            <a:r>
              <a:rPr lang="vi-VN" i="0" u="none" strike="noStrike" dirty="0">
                <a:solidFill>
                  <a:schemeClr val="tx1"/>
                </a:solidFill>
                <a:effectLst/>
                <a:latin typeface="+mj-lt"/>
              </a:rPr>
              <a:t>ùng trong trao đổi trực tiếp, giúp định hướng message vào queue thông qua routing key. Loại Exchange này được sử dụng cho định tuyến tin nhắn đơn hướng. Mỗi queue sẽ ràng buộc với một Direct Exchange thông qua một routing key. (Như nhắn tin 1-1)</a:t>
            </a:r>
          </a:p>
          <a:p>
            <a:pPr rtl="0">
              <a:spcBef>
                <a:spcPts val="1500"/>
              </a:spcBef>
              <a:spcAft>
                <a:spcPts val="0"/>
              </a:spcAft>
            </a:pPr>
            <a:endParaRPr lang="vi-VN" dirty="0">
              <a:solidFill>
                <a:schemeClr val="tx1"/>
              </a:solidFill>
              <a:effectLst/>
              <a:latin typeface="+mj-lt"/>
            </a:endParaRPr>
          </a:p>
          <a:p>
            <a:pPr rtl="0">
              <a:spcBef>
                <a:spcPts val="0"/>
              </a:spcBef>
              <a:spcAft>
                <a:spcPts val="0"/>
              </a:spcAft>
            </a:pPr>
            <a:r>
              <a:rPr lang="vi-VN" b="1" i="0" u="none" strike="noStrike" dirty="0">
                <a:solidFill>
                  <a:srgbClr val="0070C0"/>
                </a:solidFill>
                <a:effectLst/>
                <a:latin typeface="+mj-lt"/>
              </a:rPr>
              <a:t>Fanout</a:t>
            </a:r>
            <a:r>
              <a:rPr lang="vi-VN" b="1" i="0" u="none" strike="noStrike" dirty="0">
                <a:solidFill>
                  <a:schemeClr val="tx1"/>
                </a:solidFill>
                <a:effectLst/>
                <a:latin typeface="+mj-lt"/>
              </a:rPr>
              <a:t> </a:t>
            </a:r>
            <a:r>
              <a:rPr lang="vi-VN" b="1" i="0" u="none" strike="noStrike" dirty="0">
                <a:solidFill>
                  <a:srgbClr val="0070C0"/>
                </a:solidFill>
                <a:effectLst/>
                <a:latin typeface="+mj-lt"/>
              </a:rPr>
              <a:t>Exchange</a:t>
            </a:r>
            <a:r>
              <a:rPr lang="vi-VN" b="1" i="0" u="none" strike="noStrike" dirty="0">
                <a:solidFill>
                  <a:schemeClr val="tx1"/>
                </a:solidFill>
                <a:effectLst/>
                <a:latin typeface="+mj-lt"/>
              </a:rPr>
              <a:t>:</a:t>
            </a:r>
            <a:r>
              <a:rPr lang="vi-VN" b="1" dirty="0">
                <a:solidFill>
                  <a:schemeClr val="tx1"/>
                </a:solidFill>
                <a:latin typeface="+mj-lt"/>
              </a:rPr>
              <a:t> Đ</a:t>
            </a:r>
            <a:r>
              <a:rPr lang="vi-VN" i="0" u="none" strike="noStrike" dirty="0">
                <a:solidFill>
                  <a:schemeClr val="tx1"/>
                </a:solidFill>
                <a:effectLst/>
                <a:latin typeface="+mj-lt"/>
              </a:rPr>
              <a:t>ịnh tuyến message tới toàn bộ các queue đã được kết hợp với bất kỳ một routing key nào, Fanout Exchange được dùng trong trường hợp khi một hoặc nhiều thông điệp được gửi tới một hoặc nhiều queues với nhiều consumers có thể xử lý cùng một message the o nhiều cách khác nhau.</a:t>
            </a:r>
          </a:p>
          <a:p>
            <a:pPr rtl="0">
              <a:spcBef>
                <a:spcPts val="0"/>
              </a:spcBef>
              <a:spcAft>
                <a:spcPts val="0"/>
              </a:spcAft>
            </a:pPr>
            <a:endParaRPr lang="vi-VN" dirty="0">
              <a:solidFill>
                <a:schemeClr val="tx1"/>
              </a:solidFill>
              <a:latin typeface="+mj-lt"/>
            </a:endParaRPr>
          </a:p>
          <a:p>
            <a:pPr rtl="0">
              <a:spcBef>
                <a:spcPts val="0"/>
              </a:spcBef>
              <a:spcAft>
                <a:spcPts val="0"/>
              </a:spcAft>
            </a:pPr>
            <a:r>
              <a:rPr lang="vi-VN" b="1" i="0" u="none" strike="noStrike" dirty="0">
                <a:solidFill>
                  <a:srgbClr val="0070C0"/>
                </a:solidFill>
                <a:effectLst/>
                <a:latin typeface="+mj-lt"/>
              </a:rPr>
              <a:t>Headers</a:t>
            </a:r>
            <a:r>
              <a:rPr lang="vi-VN" b="1" i="0" u="none" strike="noStrike" dirty="0">
                <a:solidFill>
                  <a:srgbClr val="333333"/>
                </a:solidFill>
                <a:effectLst/>
                <a:latin typeface="+mj-lt"/>
              </a:rPr>
              <a:t> </a:t>
            </a:r>
            <a:r>
              <a:rPr lang="vi-VN" b="1" i="0" u="none" strike="noStrike" dirty="0">
                <a:solidFill>
                  <a:srgbClr val="0070C0"/>
                </a:solidFill>
                <a:effectLst/>
                <a:latin typeface="+mj-lt"/>
              </a:rPr>
              <a:t>Exchange</a:t>
            </a:r>
            <a:r>
              <a:rPr lang="vi-VN" b="1" i="0" u="none" strike="noStrike" dirty="0">
                <a:solidFill>
                  <a:srgbClr val="333333"/>
                </a:solidFill>
                <a:effectLst/>
                <a:latin typeface="+mj-lt"/>
              </a:rPr>
              <a:t>:</a:t>
            </a:r>
            <a:r>
              <a:rPr lang="vi-VN" b="1" dirty="0">
                <a:latin typeface="+mj-lt"/>
              </a:rPr>
              <a:t> </a:t>
            </a:r>
            <a:r>
              <a:rPr lang="vi-VN" b="0" i="0" u="none" strike="noStrike" dirty="0">
                <a:solidFill>
                  <a:srgbClr val="333333"/>
                </a:solidFill>
                <a:effectLst/>
                <a:latin typeface="+mj-lt"/>
              </a:rPr>
              <a:t>Đây là một loại Exchange định tuyến với nhiều thuộc tính, được thực hiện dưới dạng Header của message. Headers Exchange sẽ định hướng trên tất cả các Header của message chứ không phải routing key. Một message sẽ được đánh giá là phù hợp hay không dựa trên giá trị của header có bằng với giá trị ràng buộc hay không</a:t>
            </a:r>
          </a:p>
          <a:p>
            <a:pPr rtl="0">
              <a:spcBef>
                <a:spcPts val="0"/>
              </a:spcBef>
              <a:spcAft>
                <a:spcPts val="0"/>
              </a:spcAft>
            </a:pPr>
            <a:r>
              <a:rPr lang="vi-VN" b="0" i="0" u="none" strike="noStrike" dirty="0">
                <a:solidFill>
                  <a:srgbClr val="333333"/>
                </a:solidFill>
                <a:effectLst/>
                <a:latin typeface="+mj-lt"/>
              </a:rPr>
              <a:t>.</a:t>
            </a:r>
          </a:p>
          <a:p>
            <a:pPr rtl="0">
              <a:spcBef>
                <a:spcPts val="0"/>
              </a:spcBef>
              <a:spcAft>
                <a:spcPts val="1500"/>
              </a:spcAft>
            </a:pPr>
            <a:r>
              <a:rPr lang="vi-VN" b="1" i="0" u="none" strike="noStrike" dirty="0">
                <a:solidFill>
                  <a:srgbClr val="0070C0"/>
                </a:solidFill>
                <a:effectLst/>
                <a:latin typeface="+mj-lt"/>
              </a:rPr>
              <a:t>Topic</a:t>
            </a:r>
            <a:r>
              <a:rPr lang="vi-VN" b="1" i="0" u="none" strike="noStrike" dirty="0">
                <a:solidFill>
                  <a:srgbClr val="333333"/>
                </a:solidFill>
                <a:effectLst/>
                <a:latin typeface="+mj-lt"/>
              </a:rPr>
              <a:t> </a:t>
            </a:r>
            <a:r>
              <a:rPr lang="vi-VN" b="1" i="0" u="none" strike="noStrike" dirty="0">
                <a:solidFill>
                  <a:srgbClr val="0070C0"/>
                </a:solidFill>
                <a:effectLst/>
                <a:latin typeface="+mj-lt"/>
              </a:rPr>
              <a:t>Exchange</a:t>
            </a:r>
            <a:r>
              <a:rPr lang="vi-VN" b="1" i="0" u="none" strike="noStrike" dirty="0">
                <a:solidFill>
                  <a:srgbClr val="333333"/>
                </a:solidFill>
                <a:effectLst/>
                <a:latin typeface="+mj-lt"/>
              </a:rPr>
              <a:t>: </a:t>
            </a:r>
            <a:r>
              <a:rPr lang="vi-VN" b="0" i="0" u="none" strike="noStrike" dirty="0">
                <a:solidFill>
                  <a:srgbClr val="333333"/>
                </a:solidFill>
                <a:effectLst/>
                <a:latin typeface="+mj-lt"/>
              </a:rPr>
              <a:t>Phương pháp này được sử dụng để định hướng message tới một hoặc nhiều các queue khác nhau nếu trùng routing key và pattern. Topic Exchange thường sử dụng trong định hướng thông điệp đa hướng như một vài trường hợp sau: phân phối bản tin đến một vị trí cụ thể, điều phối các dịch vụ khác nhau trong cloud,..</a:t>
            </a:r>
            <a:endParaRPr lang="vi-VN" b="0" dirty="0">
              <a:effectLst/>
              <a:latin typeface="+mj-lt"/>
            </a:endParaRPr>
          </a:p>
          <a:p>
            <a:br>
              <a:rPr lang="vi-VN" dirty="0">
                <a:latin typeface="+mj-lt"/>
              </a:rPr>
            </a:br>
            <a:endParaRPr lang="vi-VN" b="0" dirty="0">
              <a:effectLst/>
              <a:latin typeface="+mj-lt"/>
            </a:endParaRPr>
          </a:p>
          <a:p>
            <a:br>
              <a:rPr lang="vi-VN" dirty="0">
                <a:latin typeface="+mj-lt"/>
              </a:rPr>
            </a:br>
            <a:endParaRPr lang="vi-VN" i="0" u="none" strike="noStrike" dirty="0">
              <a:solidFill>
                <a:schemeClr val="tx1"/>
              </a:solidFill>
              <a:effectLst/>
              <a:latin typeface="+mj-lt"/>
            </a:endParaRPr>
          </a:p>
          <a:p>
            <a:pPr rtl="0">
              <a:spcBef>
                <a:spcPts val="0"/>
              </a:spcBef>
              <a:spcAft>
                <a:spcPts val="0"/>
              </a:spcAft>
            </a:pPr>
            <a:endParaRPr lang="vi-VN" dirty="0">
              <a:solidFill>
                <a:schemeClr val="tx1"/>
              </a:solidFill>
              <a:latin typeface="+mj-lt"/>
            </a:endParaRPr>
          </a:p>
          <a:p>
            <a:pPr rtl="0">
              <a:spcBef>
                <a:spcPts val="0"/>
              </a:spcBef>
              <a:spcAft>
                <a:spcPts val="0"/>
              </a:spcAft>
            </a:pPr>
            <a:endParaRPr lang="vi-VN" dirty="0">
              <a:solidFill>
                <a:schemeClr val="tx1"/>
              </a:solidFill>
              <a:effectLst/>
              <a:latin typeface="+mj-lt"/>
            </a:endParaRPr>
          </a:p>
          <a:p>
            <a:br>
              <a:rPr lang="vi-VN" dirty="0">
                <a:solidFill>
                  <a:schemeClr val="tx1"/>
                </a:solidFill>
                <a:latin typeface="+mj-lt"/>
              </a:rPr>
            </a:br>
            <a:endParaRPr lang="vi-VN" dirty="0">
              <a:solidFill>
                <a:schemeClr val="tx1"/>
              </a:solidFill>
              <a:effectLst/>
              <a:latin typeface="+mj-lt"/>
            </a:endParaRPr>
          </a:p>
        </p:txBody>
      </p:sp>
    </p:spTree>
    <p:extLst>
      <p:ext uri="{BB962C8B-B14F-4D97-AF65-F5344CB8AC3E}">
        <p14:creationId xmlns:p14="http://schemas.microsoft.com/office/powerpoint/2010/main" val="363940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5750" y="117257"/>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2800" b="0" i="0" u="none" strike="noStrike" dirty="0">
                <a:solidFill>
                  <a:srgbClr val="0070C0"/>
                </a:solidFill>
                <a:effectLst/>
                <a:latin typeface="Arial" panose="020B0604020202020204" pitchFamily="34" charset="0"/>
              </a:rPr>
              <a:t>Exchange Fanout</a:t>
            </a:r>
            <a:endParaRPr sz="2800" dirty="0">
              <a:solidFill>
                <a:srgbClr val="0070C0"/>
              </a:solidFill>
            </a:endParaRPr>
          </a:p>
        </p:txBody>
      </p:sp>
      <p:pic>
        <p:nvPicPr>
          <p:cNvPr id="12290" name="Picture 2">
            <a:extLst>
              <a:ext uri="{FF2B5EF4-FFF2-40B4-BE49-F238E27FC236}">
                <a16:creationId xmlns:a16="http://schemas.microsoft.com/office/drawing/2014/main" id="{D1344AD7-8525-462B-925F-8EE045B16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194" y="771963"/>
            <a:ext cx="4395611" cy="43787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C1F5435-6CBB-4CB6-8D38-7D5316F92205}"/>
              </a:ext>
            </a:extLst>
          </p:cNvPr>
          <p:cNvSpPr txBox="1"/>
          <p:nvPr/>
        </p:nvSpPr>
        <p:spPr>
          <a:xfrm>
            <a:off x="522112" y="1877634"/>
            <a:ext cx="1746955" cy="2677656"/>
          </a:xfrm>
          <a:prstGeom prst="rect">
            <a:avLst/>
          </a:prstGeom>
          <a:noFill/>
        </p:spPr>
        <p:txBody>
          <a:bodyPr wrap="square">
            <a:spAutoFit/>
          </a:bodyPr>
          <a:lstStyle/>
          <a:p>
            <a:endParaRPr lang="vi-VN" dirty="0"/>
          </a:p>
          <a:p>
            <a:r>
              <a:rPr lang="vi-VN" dirty="0"/>
              <a:t>Ví dụ: Khi ra video mới trên youtube muốn gửi tới tất cả những người đăng kí rằng có video mới  </a:t>
            </a:r>
          </a:p>
          <a:p>
            <a:r>
              <a:rPr lang="vi-VN" dirty="0">
                <a:solidFill>
                  <a:srgbClr val="0070C0"/>
                </a:solidFill>
              </a:rPr>
              <a:t>exclusive</a:t>
            </a:r>
            <a:r>
              <a:rPr lang="vi-VN" dirty="0"/>
              <a:t>: khi consumer không đăng kí nữa thì sẽ xóa hàng đợi tránh lãng phí tài nguyên</a:t>
            </a:r>
          </a:p>
        </p:txBody>
      </p:sp>
    </p:spTree>
    <p:extLst>
      <p:ext uri="{BB962C8B-B14F-4D97-AF65-F5344CB8AC3E}">
        <p14:creationId xmlns:p14="http://schemas.microsoft.com/office/powerpoint/2010/main" val="193771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5750" y="117257"/>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2800" b="0" i="0" u="none" strike="noStrike" dirty="0">
                <a:solidFill>
                  <a:srgbClr val="0070C0"/>
                </a:solidFill>
                <a:effectLst/>
                <a:latin typeface="Arial" panose="020B0604020202020204" pitchFamily="34" charset="0"/>
              </a:rPr>
              <a:t>Exchange Topic</a:t>
            </a:r>
            <a:endParaRPr sz="2800" dirty="0">
              <a:solidFill>
                <a:srgbClr val="0070C0"/>
              </a:solidFill>
            </a:endParaRPr>
          </a:p>
        </p:txBody>
      </p:sp>
      <p:pic>
        <p:nvPicPr>
          <p:cNvPr id="13314" name="Picture 2" descr="Sử dụng Topic Exchange (Publish/Subscribe) trong RabbitMQ - GP Coder (Lập  trình Java)">
            <a:extLst>
              <a:ext uri="{FF2B5EF4-FFF2-40B4-BE49-F238E27FC236}">
                <a16:creationId xmlns:a16="http://schemas.microsoft.com/office/drawing/2014/main" id="{9701207F-6C4D-45B0-BF02-BE69ED1D4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907" y="695057"/>
            <a:ext cx="4050139" cy="4439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3399D9-4C0E-4B81-A5B2-5046D00EC514}"/>
              </a:ext>
            </a:extLst>
          </p:cNvPr>
          <p:cNvSpPr txBox="1"/>
          <p:nvPr/>
        </p:nvSpPr>
        <p:spPr>
          <a:xfrm>
            <a:off x="6616137" y="3067086"/>
            <a:ext cx="1905002" cy="1015663"/>
          </a:xfrm>
          <a:prstGeom prst="rect">
            <a:avLst/>
          </a:prstGeom>
          <a:noFill/>
        </p:spPr>
        <p:txBody>
          <a:bodyPr wrap="square">
            <a:spAutoFit/>
          </a:bodyPr>
          <a:lstStyle/>
          <a:p>
            <a:r>
              <a:rPr lang="vi-VN" sz="1200" dirty="0"/>
              <a:t>*: phù hợp với tất cả</a:t>
            </a:r>
          </a:p>
          <a:p>
            <a:endParaRPr lang="vi-VN" sz="1200" dirty="0"/>
          </a:p>
          <a:p>
            <a:r>
              <a:rPr lang="vi-VN" sz="1200" dirty="0"/>
              <a:t>#: Khớp với một or nhiều kí tự</a:t>
            </a:r>
          </a:p>
          <a:p>
            <a:r>
              <a:rPr lang="vi-VN" sz="1200" dirty="0"/>
              <a:t>Thuộc tính trong code</a:t>
            </a:r>
          </a:p>
        </p:txBody>
      </p:sp>
      <p:sp>
        <p:nvSpPr>
          <p:cNvPr id="6" name="TextBox 5">
            <a:extLst>
              <a:ext uri="{FF2B5EF4-FFF2-40B4-BE49-F238E27FC236}">
                <a16:creationId xmlns:a16="http://schemas.microsoft.com/office/drawing/2014/main" id="{56B59621-764C-44E6-B4A1-7F72071464E6}"/>
              </a:ext>
            </a:extLst>
          </p:cNvPr>
          <p:cNvSpPr txBox="1"/>
          <p:nvPr/>
        </p:nvSpPr>
        <p:spPr>
          <a:xfrm>
            <a:off x="730103" y="1512815"/>
            <a:ext cx="1746955" cy="3108543"/>
          </a:xfrm>
          <a:prstGeom prst="rect">
            <a:avLst/>
          </a:prstGeom>
          <a:noFill/>
        </p:spPr>
        <p:txBody>
          <a:bodyPr wrap="square">
            <a:spAutoFit/>
          </a:bodyPr>
          <a:lstStyle/>
          <a:p>
            <a:endParaRPr lang="vi-VN" dirty="0"/>
          </a:p>
          <a:p>
            <a:r>
              <a:rPr lang="vi-VN" dirty="0"/>
              <a:t>Chỉ gửi tới những bộ phận liên quan</a:t>
            </a:r>
          </a:p>
          <a:p>
            <a:endParaRPr lang="vi-VN" dirty="0"/>
          </a:p>
          <a:p>
            <a:r>
              <a:rPr lang="vi-VN" dirty="0"/>
              <a:t>Ví dụ: khi mất tiền trong tài khoản thì ngân hàng sẽ gửi message tới những bộ phận liên quan tới sự mất tiền của khách hàng, các bộ phận khách không nhận được message này</a:t>
            </a:r>
          </a:p>
        </p:txBody>
      </p:sp>
    </p:spTree>
    <p:extLst>
      <p:ext uri="{BB962C8B-B14F-4D97-AF65-F5344CB8AC3E}">
        <p14:creationId xmlns:p14="http://schemas.microsoft.com/office/powerpoint/2010/main" val="238246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5750" y="117257"/>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2800" b="0" i="0" u="none" strike="noStrike" dirty="0">
                <a:solidFill>
                  <a:srgbClr val="0070C0"/>
                </a:solidFill>
                <a:effectLst/>
                <a:latin typeface="Arial" panose="020B0604020202020204" pitchFamily="34" charset="0"/>
              </a:rPr>
              <a:t>Exchange Header</a:t>
            </a:r>
            <a:endParaRPr sz="2800" dirty="0">
              <a:solidFill>
                <a:srgbClr val="0070C0"/>
              </a:solidFill>
            </a:endParaRPr>
          </a:p>
        </p:txBody>
      </p:sp>
      <p:pic>
        <p:nvPicPr>
          <p:cNvPr id="14338" name="Picture 2" descr="Headers Exchange là một dạng Exchange thực hiện dưới dạng Header của massage">
            <a:extLst>
              <a:ext uri="{FF2B5EF4-FFF2-40B4-BE49-F238E27FC236}">
                <a16:creationId xmlns:a16="http://schemas.microsoft.com/office/drawing/2014/main" id="{9DFC24C9-0697-4B94-A5C4-BD797C90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4" y="1094141"/>
            <a:ext cx="6258237" cy="327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3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863550"/>
            <a:ext cx="7704000" cy="4182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u="none" strike="noStrike" dirty="0">
                <a:solidFill>
                  <a:schemeClr val="bg2">
                    <a:lumMod val="50000"/>
                  </a:schemeClr>
                </a:solidFill>
                <a:effectLst/>
                <a:latin typeface="Arial" panose="020B0604020202020204" pitchFamily="34" charset="0"/>
              </a:rPr>
              <a:t>RabbitMQ là một Message broker:</a:t>
            </a:r>
          </a:p>
          <a:p>
            <a:pPr marL="0" lvl="0" indent="0" algn="l" rtl="0">
              <a:spcBef>
                <a:spcPts val="0"/>
              </a:spcBef>
              <a:spcAft>
                <a:spcPts val="0"/>
              </a:spcAft>
              <a:buNone/>
            </a:pPr>
            <a:endParaRPr lang="en-US" sz="1800" b="0" i="0" u="none" strike="noStrike" dirty="0">
              <a:solidFill>
                <a:schemeClr val="accent1">
                  <a:lumMod val="75000"/>
                </a:schemeClr>
              </a:solidFill>
              <a:effectLst/>
              <a:latin typeface="Arial" panose="020B0604020202020204" pitchFamily="34" charset="0"/>
            </a:endParaRPr>
          </a:p>
          <a:p>
            <a:pPr marL="457200" lvl="0" indent="-304800" algn="l" rtl="0">
              <a:spcBef>
                <a:spcPts val="0"/>
              </a:spcBef>
              <a:spcAft>
                <a:spcPts val="0"/>
              </a:spcAft>
              <a:buSzPts val="1200"/>
              <a:buAutoNum type="arabicPeriod"/>
            </a:pPr>
            <a:r>
              <a:rPr lang="vi-VN" sz="1800" b="0" i="0" u="none" strike="noStrike" dirty="0">
                <a:solidFill>
                  <a:schemeClr val="tx1">
                    <a:lumMod val="50000"/>
                  </a:schemeClr>
                </a:solidFill>
                <a:effectLst/>
                <a:latin typeface="Arial" panose="020B0604020202020204" pitchFamily="34" charset="0"/>
              </a:rPr>
              <a:t>Sử dụng giao thức </a:t>
            </a:r>
            <a:r>
              <a:rPr lang="vi-VN" sz="1800" b="0" i="0" u="none" strike="noStrike" dirty="0">
                <a:solidFill>
                  <a:schemeClr val="accent1"/>
                </a:solidFill>
                <a:effectLst/>
                <a:latin typeface="Arial" panose="020B0604020202020204" pitchFamily="34" charset="0"/>
              </a:rPr>
              <a:t>Advanced message queue protocol </a:t>
            </a:r>
            <a:r>
              <a:rPr lang="vi-VN" sz="1800" b="0" i="0" u="none" strike="noStrike" dirty="0">
                <a:solidFill>
                  <a:schemeClr val="tx1">
                    <a:lumMod val="50000"/>
                  </a:schemeClr>
                </a:solidFill>
                <a:effectLst/>
                <a:latin typeface="Arial" panose="020B0604020202020204" pitchFamily="34" charset="0"/>
              </a:rPr>
              <a:t>- AMQP hay chính là hàng quản lý hàng đợi message.</a:t>
            </a:r>
            <a:endParaRPr sz="1800" dirty="0">
              <a:solidFill>
                <a:schemeClr val="tx1">
                  <a:lumMod val="50000"/>
                </a:schemeClr>
              </a:solidFill>
            </a:endParaRPr>
          </a:p>
          <a:p>
            <a:pPr marL="457200" lvl="0" indent="-304800" algn="l" rtl="0">
              <a:spcBef>
                <a:spcPts val="0"/>
              </a:spcBef>
              <a:spcAft>
                <a:spcPts val="0"/>
              </a:spcAft>
              <a:buSzPts val="1200"/>
              <a:buAutoNum type="arabicPeriod"/>
            </a:pPr>
            <a:r>
              <a:rPr lang="vi-VN" sz="1800" b="0" i="0" u="none" strike="noStrike" dirty="0">
                <a:solidFill>
                  <a:schemeClr val="tx1">
                    <a:lumMod val="50000"/>
                  </a:schemeClr>
                </a:solidFill>
                <a:effectLst/>
                <a:latin typeface="Arial" panose="020B0604020202020204" pitchFamily="34" charset="0"/>
              </a:rPr>
              <a:t>Nói một cách dễ hiểu, </a:t>
            </a:r>
            <a:r>
              <a:rPr lang="vi-VN" sz="1800" b="0" i="0" u="none" strike="noStrike" dirty="0">
                <a:solidFill>
                  <a:srgbClr val="0070C0"/>
                </a:solidFill>
                <a:effectLst/>
                <a:latin typeface="Arial" panose="020B0604020202020204" pitchFamily="34" charset="0"/>
              </a:rPr>
              <a:t>RabbitMQ</a:t>
            </a:r>
            <a:r>
              <a:rPr lang="vi-VN" sz="1800" b="0" i="0" u="none" strike="noStrike" dirty="0">
                <a:solidFill>
                  <a:schemeClr val="tx1">
                    <a:lumMod val="50000"/>
                  </a:schemeClr>
                </a:solidFill>
                <a:effectLst/>
                <a:latin typeface="Arial" panose="020B0604020202020204" pitchFamily="34" charset="0"/>
              </a:rPr>
              <a:t> giống như một người vận chuyển message trung gian hay quản lý các queue.</a:t>
            </a:r>
          </a:p>
          <a:p>
            <a:pPr marL="457200" lvl="0" indent="-304800" algn="l" rtl="0">
              <a:spcBef>
                <a:spcPts val="0"/>
              </a:spcBef>
              <a:spcAft>
                <a:spcPts val="0"/>
              </a:spcAft>
              <a:buSzPts val="1200"/>
              <a:buAutoNum type="arabicPeriod"/>
            </a:pPr>
            <a:r>
              <a:rPr lang="vi-VN" sz="1800" b="0" i="0" u="none" strike="noStrike" dirty="0">
                <a:solidFill>
                  <a:srgbClr val="0070C0"/>
                </a:solidFill>
                <a:effectLst/>
                <a:latin typeface="Arial" panose="020B0604020202020204" pitchFamily="34" charset="0"/>
              </a:rPr>
              <a:t>RabbitMQ</a:t>
            </a:r>
            <a:r>
              <a:rPr lang="vi-VN" sz="1800" b="0" i="0" u="none" strike="noStrike" dirty="0">
                <a:solidFill>
                  <a:schemeClr val="tx1">
                    <a:lumMod val="50000"/>
                  </a:schemeClr>
                </a:solidFill>
                <a:effectLst/>
                <a:latin typeface="Arial" panose="020B0604020202020204" pitchFamily="34" charset="0"/>
              </a:rPr>
              <a:t> trình bày dưới dạng ngôn ngữ </a:t>
            </a:r>
            <a:r>
              <a:rPr lang="vi-VN" sz="1800" b="0" i="0" u="none" strike="noStrike" dirty="0">
                <a:solidFill>
                  <a:srgbClr val="0070C0"/>
                </a:solidFill>
                <a:effectLst/>
                <a:latin typeface="Arial" panose="020B0604020202020204" pitchFamily="34" charset="0"/>
              </a:rPr>
              <a:t>Erlang</a:t>
            </a:r>
            <a:r>
              <a:rPr lang="vi-VN" sz="1800" b="0" i="0" u="none" strike="noStrike" dirty="0">
                <a:solidFill>
                  <a:schemeClr val="tx1">
                    <a:lumMod val="50000"/>
                  </a:schemeClr>
                </a:solidFill>
                <a:effectLst/>
                <a:latin typeface="Arial" panose="020B0604020202020204" pitchFamily="34" charset="0"/>
              </a:rPr>
              <a:t> đem đến cho các lập trình viên một phương tiện trung gian giúp trao đổi dữ liệu giữa các thành phần trong hệ thống và lưu trữ dữ liệu một cách an toàn trước khi được đẩy đến một chỗ khác.</a:t>
            </a:r>
          </a:p>
          <a:p>
            <a:pPr marL="457200" lvl="0" indent="-304800" algn="l" rtl="0">
              <a:spcBef>
                <a:spcPts val="0"/>
              </a:spcBef>
              <a:spcAft>
                <a:spcPts val="0"/>
              </a:spcAft>
              <a:buSzPts val="1200"/>
              <a:buAutoNum type="arabicPeriod"/>
            </a:pPr>
            <a:r>
              <a:rPr lang="vi-VN" sz="1800" b="0" i="0" u="none" strike="noStrike" dirty="0">
                <a:solidFill>
                  <a:srgbClr val="0070C0"/>
                </a:solidFill>
                <a:effectLst/>
                <a:latin typeface="Arial" panose="020B0604020202020204" pitchFamily="34" charset="0"/>
              </a:rPr>
              <a:t>RabbitMQ</a:t>
            </a:r>
            <a:r>
              <a:rPr lang="vi-VN" sz="1800" b="0" i="0" u="none" strike="noStrike" dirty="0">
                <a:solidFill>
                  <a:srgbClr val="333333"/>
                </a:solidFill>
                <a:effectLst/>
                <a:latin typeface="Arial" panose="020B0604020202020204" pitchFamily="34" charset="0"/>
              </a:rPr>
              <a:t> còn hỗ trợ nhiều giao thức Messaging, phát triển trong môi trường phân tán, liên kết và đáp ứng nhu cầu về tính mở rộng. RabbitMQ cũng cung cấp hàng loạt các công cụ cho hầu hết các ngôn ngữ phổ biến như C++, C#, Java, PHP, </a:t>
            </a:r>
            <a:r>
              <a:rPr lang="vi-VN" sz="1800" b="0" i="0"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Python</a:t>
            </a:r>
            <a:r>
              <a:rPr lang="vi-VN" sz="1800" b="0" i="0" u="none" strike="noStrike" dirty="0">
                <a:solidFill>
                  <a:srgbClr val="333333"/>
                </a:solidFill>
                <a:effectLst/>
                <a:latin typeface="Arial" panose="020B0604020202020204" pitchFamily="34" charset="0"/>
              </a:rPr>
              <a:t>,..</a:t>
            </a:r>
            <a:endParaRPr lang="vi-VN" sz="1800" dirty="0">
              <a:solidFill>
                <a:schemeClr val="tx1">
                  <a:lumMod val="50000"/>
                </a:schemeClr>
              </a:solidFill>
            </a:endParaRPr>
          </a:p>
        </p:txBody>
      </p:sp>
      <p:sp>
        <p:nvSpPr>
          <p:cNvPr id="2136" name="Google Shape;2136;p39"/>
          <p:cNvSpPr txBox="1">
            <a:spLocks noGrp="1"/>
          </p:cNvSpPr>
          <p:nvPr>
            <p:ph type="ctrTitle"/>
          </p:nvPr>
        </p:nvSpPr>
        <p:spPr>
          <a:xfrm>
            <a:off x="720000" y="285750"/>
            <a:ext cx="7672500" cy="5778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sz="4000" b="1" i="0" u="none" strike="noStrike" dirty="0">
                <a:solidFill>
                  <a:schemeClr val="accent1">
                    <a:lumMod val="75000"/>
                  </a:schemeClr>
                </a:solidFill>
                <a:effectLst/>
                <a:latin typeface="Arial" panose="020B0604020202020204" pitchFamily="34" charset="0"/>
              </a:rPr>
              <a:t>I. RabbitMQ là gì?</a:t>
            </a:r>
            <a:endParaRPr lang="vi-VN" sz="4000" b="1" dirty="0">
              <a:solidFill>
                <a:schemeClr val="accent1">
                  <a:lumMod val="75000"/>
                </a:schemeClr>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8" name="Google Shape;2247;p46">
            <a:extLst>
              <a:ext uri="{FF2B5EF4-FFF2-40B4-BE49-F238E27FC236}">
                <a16:creationId xmlns:a16="http://schemas.microsoft.com/office/drawing/2014/main" id="{12196DB3-BCE7-4C66-A3B2-E74F2F178D94}"/>
              </a:ext>
            </a:extLst>
          </p:cNvPr>
          <p:cNvSpPr txBox="1">
            <a:spLocks noGrp="1"/>
          </p:cNvSpPr>
          <p:nvPr>
            <p:ph type="subTitle" idx="1"/>
          </p:nvPr>
        </p:nvSpPr>
        <p:spPr>
          <a:xfrm>
            <a:off x="361244" y="1580899"/>
            <a:ext cx="8376356" cy="1809900"/>
          </a:xfrm>
          <a:prstGeom prst="rect">
            <a:avLst/>
          </a:prstGeom>
        </p:spPr>
        <p:txBody>
          <a:bodyPr spcFirstLastPara="1" wrap="square" lIns="91425" tIns="91425" rIns="91425" bIns="91425" anchor="ctr" anchorCtr="0">
            <a:noAutofit/>
          </a:bodyPr>
          <a:lstStyle/>
          <a:p>
            <a:pPr rtl="0">
              <a:spcBef>
                <a:spcPts val="1500"/>
              </a:spcBef>
              <a:spcAft>
                <a:spcPts val="1500"/>
              </a:spcAft>
            </a:pPr>
            <a:r>
              <a:rPr lang="vi-VN" b="1" i="0" u="none" strike="noStrike" dirty="0">
                <a:solidFill>
                  <a:srgbClr val="0070C0"/>
                </a:solidFill>
                <a:effectLst/>
                <a:latin typeface="Arial" panose="020B0604020202020204" pitchFamily="34" charset="0"/>
              </a:rPr>
              <a:t>So sánh RabbitMQ với Apache Kafka:</a:t>
            </a:r>
            <a:endParaRPr lang="vi-VN" b="1" dirty="0">
              <a:solidFill>
                <a:srgbClr val="0070C0"/>
              </a:solidFill>
              <a:effectLst/>
            </a:endParaRPr>
          </a:p>
          <a:p>
            <a:pPr algn="l" rtl="0" fontAlgn="base">
              <a:spcBef>
                <a:spcPts val="0"/>
              </a:spcBef>
              <a:spcAft>
                <a:spcPts val="2000"/>
              </a:spcAft>
              <a:buFont typeface="Arial" panose="020B0604020202020204" pitchFamily="34" charset="0"/>
              <a:buChar char="•"/>
            </a:pPr>
            <a:r>
              <a:rPr lang="vi-VN" sz="1400" b="0" i="0" u="none" strike="noStrike" dirty="0">
                <a:solidFill>
                  <a:srgbClr val="0070C0"/>
                </a:solidFill>
                <a:effectLst/>
                <a:latin typeface="Roboto" panose="02000000000000000000" pitchFamily="2" charset="0"/>
              </a:rPr>
              <a:t>RabbitMQ</a:t>
            </a:r>
            <a:r>
              <a:rPr lang="vi-VN" sz="1400" b="0" i="0" u="none" strike="noStrike" dirty="0">
                <a:solidFill>
                  <a:schemeClr val="tx1"/>
                </a:solidFill>
                <a:effectLst/>
                <a:latin typeface="Roboto" panose="02000000000000000000" pitchFamily="2" charset="0"/>
              </a:rPr>
              <a:t> hoàn hảo cho các máy chủ web cần phản hồi yêu cầu nhanh chóng. Nó cũng chia sẻ tải giữa các công nhân dưới tải cao (20K + tin nhắn / giây). RabbitMQ cũng có thể xử lý các tác vụ nền hoặc các tác vụ dài hạn như chuyển đổi PDF, quét tệp hoặc chia tỷ lệ hình ảnh. Tóm lại, sử dụng </a:t>
            </a:r>
            <a:r>
              <a:rPr lang="vi-VN" sz="1400" b="0" i="0" u="none" strike="noStrike" dirty="0">
                <a:solidFill>
                  <a:srgbClr val="0070C0"/>
                </a:solidFill>
                <a:effectLst/>
                <a:latin typeface="Roboto" panose="02000000000000000000" pitchFamily="2" charset="0"/>
              </a:rPr>
              <a:t>RabbitMQ</a:t>
            </a:r>
            <a:r>
              <a:rPr lang="vi-VN" sz="1400" b="0" i="0" u="none" strike="noStrike" dirty="0">
                <a:solidFill>
                  <a:schemeClr val="tx1"/>
                </a:solidFill>
                <a:effectLst/>
                <a:latin typeface="Roboto" panose="02000000000000000000" pitchFamily="2" charset="0"/>
              </a:rPr>
              <a:t> với các tác vụ chạy lâu, chạy các tác vụ nền đáng tin cậy và giao tiếp/tích hợp giữa và trong các ứng dụng.</a:t>
            </a:r>
            <a:endParaRPr lang="vi-VN" sz="1400" b="0" dirty="0">
              <a:solidFill>
                <a:schemeClr val="tx1"/>
              </a:solidFill>
              <a:effectLst/>
            </a:endParaRPr>
          </a:p>
          <a:p>
            <a:pPr algn="l" rtl="0" fontAlgn="base">
              <a:spcBef>
                <a:spcPts val="0"/>
              </a:spcBef>
              <a:spcAft>
                <a:spcPts val="2000"/>
              </a:spcAft>
              <a:buFont typeface="Arial" panose="020B0604020202020204" pitchFamily="34" charset="0"/>
              <a:buChar char="•"/>
            </a:pPr>
            <a:r>
              <a:rPr lang="vi-VN" sz="1400" b="0" i="0" u="none" strike="noStrike" dirty="0">
                <a:solidFill>
                  <a:srgbClr val="0070C0"/>
                </a:solidFill>
                <a:effectLst/>
                <a:latin typeface="Roboto" panose="02000000000000000000" pitchFamily="2" charset="0"/>
              </a:rPr>
              <a:t>Kafka</a:t>
            </a:r>
            <a:r>
              <a:rPr lang="vi-VN" sz="1400" b="0" i="0" u="none" strike="noStrike" dirty="0">
                <a:solidFill>
                  <a:schemeClr val="tx1"/>
                </a:solidFill>
                <a:effectLst/>
                <a:latin typeface="Roboto" panose="02000000000000000000" pitchFamily="2" charset="0"/>
              </a:rPr>
              <a:t> được sử dụng tốt nhất để phát trực tuyến từ A đến B mà không cần dùng đến định tuyến phức tạp, nhưng với thông lượng tối đa. Nó cũng lý tưởng cho việc tìm nguồn cung ứng sự kiện, xử lý luồng và thực hiện các thay đổi mô hình hóa cho một hệ thống dưới dạng một chuỗi các sự kiện. Kafka cũng thích hợp để xử lý dữ liệu trong các đường ống nhiều giai đoạn. Tóm lại, hãy sử dụng </a:t>
            </a:r>
            <a:r>
              <a:rPr lang="vi-VN" sz="1400" b="0" i="0" u="none" strike="noStrike" dirty="0">
                <a:solidFill>
                  <a:srgbClr val="0070C0"/>
                </a:solidFill>
                <a:effectLst/>
                <a:latin typeface="Roboto" panose="02000000000000000000" pitchFamily="2" charset="0"/>
              </a:rPr>
              <a:t>Kafka</a:t>
            </a:r>
            <a:r>
              <a:rPr lang="vi-VN" sz="1400" b="0" i="0" u="none" strike="noStrike" dirty="0">
                <a:solidFill>
                  <a:schemeClr val="tx1"/>
                </a:solidFill>
                <a:effectLst/>
                <a:latin typeface="Roboto" panose="02000000000000000000" pitchFamily="2" charset="0"/>
              </a:rPr>
              <a:t> nếu bạn cần một khuôn khổ để lưu trữ, đọc, đọc lại và phân tích dữ liệu phát trực tuyến. Đó là lý tưởng cho các hệ thống được kiểm tra thường xuyên hoặc lưu trữ tin nhắn của họ vĩnh viễn. Chia nhỏ hơn nữa, Kafka tỏa sáng với khả năng xử lý và phân tích dữ liệu theo thời gian thực.</a:t>
            </a:r>
            <a:endParaRPr lang="vi-VN" sz="1400" b="0" dirty="0">
              <a:solidFill>
                <a:schemeClr val="tx1"/>
              </a:solidFill>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9" name="TextBox 8">
            <a:extLst>
              <a:ext uri="{FF2B5EF4-FFF2-40B4-BE49-F238E27FC236}">
                <a16:creationId xmlns:a16="http://schemas.microsoft.com/office/drawing/2014/main" id="{3C68D650-4A99-460F-B014-D4E20B9338D9}"/>
              </a:ext>
            </a:extLst>
          </p:cNvPr>
          <p:cNvSpPr txBox="1"/>
          <p:nvPr/>
        </p:nvSpPr>
        <p:spPr>
          <a:xfrm>
            <a:off x="462846" y="466776"/>
            <a:ext cx="8568266" cy="4585871"/>
          </a:xfrm>
          <a:prstGeom prst="rect">
            <a:avLst/>
          </a:prstGeom>
          <a:noFill/>
        </p:spPr>
        <p:txBody>
          <a:bodyPr wrap="square">
            <a:spAutoFit/>
          </a:bodyPr>
          <a:lstStyle/>
          <a:p>
            <a:r>
              <a:rPr lang="vi-VN" b="1" dirty="0">
                <a:solidFill>
                  <a:srgbClr val="0070C0"/>
                </a:solidFill>
              </a:rPr>
              <a:t>RabitMQ</a:t>
            </a:r>
            <a:r>
              <a:rPr lang="vi-VN" dirty="0"/>
              <a:t> sử dụng </a:t>
            </a:r>
            <a:r>
              <a:rPr lang="vi-VN" dirty="0">
                <a:solidFill>
                  <a:srgbClr val="0070C0"/>
                </a:solidFill>
              </a:rPr>
              <a:t>Buffer</a:t>
            </a:r>
            <a:r>
              <a:rPr lang="vi-VN" dirty="0"/>
              <a:t> gửi dữ liệu kiểu </a:t>
            </a:r>
            <a:r>
              <a:rPr lang="vi-VN" dirty="0">
                <a:solidFill>
                  <a:srgbClr val="0070C0"/>
                </a:solidFill>
              </a:rPr>
              <a:t>byte</a:t>
            </a:r>
            <a:r>
              <a:rPr lang="vi-VN" dirty="0"/>
              <a:t>, nhanh hơn gửi </a:t>
            </a:r>
            <a:r>
              <a:rPr lang="vi-VN" dirty="0">
                <a:solidFill>
                  <a:srgbClr val="0070C0"/>
                </a:solidFill>
              </a:rPr>
              <a:t>object</a:t>
            </a:r>
            <a:r>
              <a:rPr lang="vi-VN" dirty="0"/>
              <a:t>, ngoài ra còn mã hóa dữ liệu</a:t>
            </a:r>
          </a:p>
          <a:p>
            <a:r>
              <a:rPr lang="vi-VN" b="1" dirty="0">
                <a:solidFill>
                  <a:srgbClr val="0070C0"/>
                </a:solidFill>
              </a:rPr>
              <a:t>Cycle</a:t>
            </a:r>
            <a:r>
              <a:rPr lang="vi-VN" b="1" dirty="0"/>
              <a:t> </a:t>
            </a:r>
            <a:r>
              <a:rPr lang="vi-VN" b="1" dirty="0">
                <a:solidFill>
                  <a:srgbClr val="0070C0"/>
                </a:solidFill>
              </a:rPr>
              <a:t>life</a:t>
            </a:r>
            <a:r>
              <a:rPr lang="vi-VN" b="1" dirty="0"/>
              <a:t>:</a:t>
            </a:r>
          </a:p>
          <a:p>
            <a:r>
              <a:rPr lang="vi-VN" sz="1200" dirty="0"/>
              <a:t>1. Create connection</a:t>
            </a:r>
          </a:p>
          <a:p>
            <a:r>
              <a:rPr lang="vi-VN" sz="1200" dirty="0"/>
              <a:t>2. Create channel</a:t>
            </a:r>
          </a:p>
          <a:p>
            <a:r>
              <a:rPr lang="vi-VN" sz="1200" dirty="0"/>
              <a:t>3. Create name queue</a:t>
            </a:r>
          </a:p>
          <a:p>
            <a:r>
              <a:rPr lang="vi-VN" sz="1200" dirty="0"/>
              <a:t>4. Create queue</a:t>
            </a:r>
          </a:p>
          <a:p>
            <a:r>
              <a:rPr lang="vi-VN" sz="1200" dirty="0"/>
              <a:t>5. Send to queue</a:t>
            </a:r>
          </a:p>
          <a:p>
            <a:r>
              <a:rPr lang="vi-VN" sz="1200" dirty="0"/>
              <a:t>6. Close connection and channel</a:t>
            </a:r>
          </a:p>
          <a:p>
            <a:r>
              <a:rPr lang="vi-VN" b="1" dirty="0">
                <a:solidFill>
                  <a:srgbClr val="0070C0"/>
                </a:solidFill>
              </a:rPr>
              <a:t>Các thuộc tính cần chú ý:</a:t>
            </a:r>
          </a:p>
          <a:p>
            <a:r>
              <a:rPr lang="vi-VN" dirty="0"/>
              <a:t>	- </a:t>
            </a:r>
            <a:r>
              <a:rPr lang="vi-VN" dirty="0">
                <a:solidFill>
                  <a:srgbClr val="0070C0"/>
                </a:solidFill>
              </a:rPr>
              <a:t>noAck</a:t>
            </a:r>
            <a:r>
              <a:rPr lang="vi-VN" dirty="0"/>
              <a:t>: Nhận message nhưng chưa xác nhận thành công từ </a:t>
            </a:r>
            <a:r>
              <a:rPr lang="vi-VN" dirty="0">
                <a:solidFill>
                  <a:srgbClr val="0070C0"/>
                </a:solidFill>
              </a:rPr>
              <a:t>consumer</a:t>
            </a:r>
            <a:r>
              <a:rPr lang="vi-VN" dirty="0"/>
              <a:t> (true/false). Nếu 1 consumer nhận được message nhưng không xác nhận được đã xử lý thành công thì có thể chuyển message đó sang 1 consumer khác thực hiện </a:t>
            </a:r>
          </a:p>
          <a:p>
            <a:r>
              <a:rPr lang="vi-VN" dirty="0"/>
              <a:t>	- </a:t>
            </a:r>
            <a:r>
              <a:rPr lang="vi-VN" dirty="0">
                <a:solidFill>
                  <a:srgbClr val="0070C0"/>
                </a:solidFill>
              </a:rPr>
              <a:t>exclusive</a:t>
            </a:r>
            <a:r>
              <a:rPr lang="vi-VN" dirty="0"/>
              <a:t>: khi consumer không đăng kí nữa thì sẽ xóa hàng đợi tránh lãng phí tài nguyên</a:t>
            </a:r>
          </a:p>
          <a:p>
            <a:r>
              <a:rPr lang="vi-VN" dirty="0"/>
              <a:t>	</a:t>
            </a:r>
            <a:r>
              <a:rPr lang="en-US" dirty="0"/>
              <a:t>- </a:t>
            </a:r>
            <a:r>
              <a:rPr lang="en-US" dirty="0">
                <a:solidFill>
                  <a:srgbClr val="0070C0"/>
                </a:solidFill>
              </a:rPr>
              <a:t>expiration</a:t>
            </a:r>
            <a:r>
              <a:rPr lang="en-US" dirty="0"/>
              <a:t>:'10000’  (Time to </a:t>
            </a:r>
            <a:r>
              <a:rPr lang="vi-VN" dirty="0"/>
              <a:t>live): Đặt thời gian sống của 1 message là mặc định, quá thời gian đó sẽ hủy message đó đi</a:t>
            </a:r>
          </a:p>
          <a:p>
            <a:r>
              <a:rPr lang="vi-VN" dirty="0"/>
              <a:t>	- </a:t>
            </a:r>
            <a:r>
              <a:rPr lang="vi-VN" dirty="0">
                <a:solidFill>
                  <a:srgbClr val="0070C0"/>
                </a:solidFill>
              </a:rPr>
              <a:t>durable</a:t>
            </a:r>
            <a:r>
              <a:rPr lang="vi-VN" dirty="0"/>
              <a:t>: Kết nối bền vững (true/false). Nếu kết nối là bền vững thì sau khi consumer tắt đăng kí thì message vẫn thực hiện và ngược lại, sử dụng kết hợp với </a:t>
            </a:r>
            <a:r>
              <a:rPr lang="vi-VN" dirty="0">
                <a:solidFill>
                  <a:srgbClr val="0070C0"/>
                </a:solidFill>
              </a:rPr>
              <a:t>persitstent</a:t>
            </a:r>
            <a:endParaRPr lang="vi-VN" dirty="0"/>
          </a:p>
          <a:p>
            <a:r>
              <a:rPr lang="vi-VN" dirty="0"/>
              <a:t>	- </a:t>
            </a:r>
            <a:r>
              <a:rPr lang="vi-VN" dirty="0">
                <a:solidFill>
                  <a:srgbClr val="0070C0"/>
                </a:solidFill>
              </a:rPr>
              <a:t>persitstent</a:t>
            </a:r>
            <a:r>
              <a:rPr lang="vi-VN" dirty="0"/>
              <a:t>: Xử lí liên tục (lưu vào cache hoặc ổ đĩa), nếu cache có vấn đề sẽ lấy ở ổ đĩa để chạy, khi tắt hoặc restart hệ thống không bị mất message</a:t>
            </a:r>
          </a:p>
          <a:p>
            <a:endParaRPr lang="vi-VN" dirty="0"/>
          </a:p>
          <a:p>
            <a:r>
              <a:rPr lang="vi-VN" sz="1200" dirty="0"/>
              <a:t>(Nếu có nhiều </a:t>
            </a:r>
            <a:r>
              <a:rPr lang="vi-VN" sz="1200" dirty="0">
                <a:solidFill>
                  <a:schemeClr val="tx1">
                    <a:lumMod val="50000"/>
                  </a:schemeClr>
                </a:solidFill>
              </a:rPr>
              <a:t>consumer</a:t>
            </a:r>
            <a:r>
              <a:rPr lang="vi-VN" sz="1200" dirty="0"/>
              <a:t> cùng đăng kí 1 sự việc, </a:t>
            </a:r>
            <a:r>
              <a:rPr lang="vi-VN" sz="1200" dirty="0">
                <a:solidFill>
                  <a:schemeClr val="tx1">
                    <a:lumMod val="50000"/>
                  </a:schemeClr>
                </a:solidFill>
              </a:rPr>
              <a:t>rabbitmq</a:t>
            </a:r>
            <a:r>
              <a:rPr lang="vi-VN" sz="1200" dirty="0"/>
              <a:t> sẽ chia đều ra các consumer để cùng xử lí hoặc khi 1 bên die thì còn bên khác làm (java và nodejs) java chết thì còn nodejs xử lí)</a:t>
            </a:r>
          </a:p>
        </p:txBody>
      </p:sp>
      <p:sp>
        <p:nvSpPr>
          <p:cNvPr id="10" name="TextBox 9">
            <a:extLst>
              <a:ext uri="{FF2B5EF4-FFF2-40B4-BE49-F238E27FC236}">
                <a16:creationId xmlns:a16="http://schemas.microsoft.com/office/drawing/2014/main" id="{CB8DDD3E-4E73-4F61-A098-07EE2CF5FA91}"/>
              </a:ext>
            </a:extLst>
          </p:cNvPr>
          <p:cNvSpPr txBox="1"/>
          <p:nvPr/>
        </p:nvSpPr>
        <p:spPr>
          <a:xfrm>
            <a:off x="234245" y="-56444"/>
            <a:ext cx="9251243" cy="523220"/>
          </a:xfrm>
          <a:prstGeom prst="rect">
            <a:avLst/>
          </a:prstGeom>
          <a:noFill/>
        </p:spPr>
        <p:txBody>
          <a:bodyPr wrap="square">
            <a:spAutoFit/>
          </a:bodyPr>
          <a:lstStyle/>
          <a:p>
            <a:pPr rtl="0">
              <a:spcBef>
                <a:spcPts val="1500"/>
              </a:spcBef>
              <a:spcAft>
                <a:spcPts val="1500"/>
              </a:spcAft>
            </a:pPr>
            <a:r>
              <a:rPr lang="vi-VN" sz="2800" b="1" i="0" u="none" strike="noStrike" dirty="0">
                <a:solidFill>
                  <a:srgbClr val="0070C0"/>
                </a:solidFill>
                <a:effectLst/>
                <a:latin typeface="Arial" panose="020B0604020202020204" pitchFamily="34" charset="0"/>
              </a:rPr>
              <a:t>Những thuộc tính quan trọng khi dùng </a:t>
            </a:r>
            <a:r>
              <a:rPr lang="vi-VN" sz="2800" dirty="0">
                <a:solidFill>
                  <a:srgbClr val="0070C0"/>
                </a:solidFill>
              </a:rPr>
              <a:t> RabitMQ</a:t>
            </a:r>
            <a:r>
              <a:rPr lang="vi-VN" sz="2800" b="1" i="0" u="none" strike="noStrike" dirty="0">
                <a:solidFill>
                  <a:srgbClr val="0070C0"/>
                </a:solidFill>
                <a:effectLst/>
                <a:latin typeface="Arial" panose="020B0604020202020204" pitchFamily="34" charset="0"/>
              </a:rPr>
              <a:t> </a:t>
            </a:r>
            <a:endParaRPr lang="vi-VN" sz="2800" b="1" dirty="0">
              <a:solidFill>
                <a:srgbClr val="0070C0"/>
              </a:solidFill>
              <a:effectLst/>
            </a:endParaRPr>
          </a:p>
        </p:txBody>
      </p:sp>
    </p:spTree>
    <p:extLst>
      <p:ext uri="{BB962C8B-B14F-4D97-AF65-F5344CB8AC3E}">
        <p14:creationId xmlns:p14="http://schemas.microsoft.com/office/powerpoint/2010/main" val="194176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2252" name="Google Shape;2252;p47"/>
          <p:cNvPicPr preferRelativeResize="0"/>
          <p:nvPr/>
        </p:nvPicPr>
        <p:blipFill>
          <a:blip r:embed="rId3">
            <a:alphaModFix amt="52000"/>
          </a:blip>
          <a:stretch>
            <a:fillRect/>
          </a:stretch>
        </p:blipFill>
        <p:spPr>
          <a:xfrm rot="-445444" flipH="1">
            <a:off x="5138388" y="2009032"/>
            <a:ext cx="2052551" cy="599205"/>
          </a:xfrm>
          <a:prstGeom prst="rect">
            <a:avLst/>
          </a:prstGeom>
          <a:noFill/>
          <a:ln>
            <a:noFill/>
          </a:ln>
        </p:spPr>
      </p:pic>
      <p:sp>
        <p:nvSpPr>
          <p:cNvPr id="2262" name="Google Shape;2262;p47"/>
          <p:cNvSpPr txBox="1">
            <a:spLocks noGrp="1"/>
          </p:cNvSpPr>
          <p:nvPr>
            <p:ph type="ctrTitle"/>
          </p:nvPr>
        </p:nvSpPr>
        <p:spPr>
          <a:xfrm>
            <a:off x="564547" y="654763"/>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DEMO 4 LOẠI EXCHANE VÀ CÁC THUỘC TÍNH QUAN TRỌNG CỦA RABBITMQ:</a:t>
            </a:r>
            <a:endParaRPr dirty="0"/>
          </a:p>
        </p:txBody>
      </p:sp>
      <p:sp>
        <p:nvSpPr>
          <p:cNvPr id="2277" name="Google Shape;2277;p47"/>
          <p:cNvSpPr txBox="1"/>
          <p:nvPr/>
        </p:nvSpPr>
        <p:spPr>
          <a:xfrm>
            <a:off x="1448818" y="1744911"/>
            <a:ext cx="7146991" cy="306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hlinkClick r:id="rId4"/>
              </a:rPr>
              <a:t>LINK GITHUB</a:t>
            </a: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r>
              <a:rPr lang="vi-VN" dirty="0">
                <a:solidFill>
                  <a:schemeClr val="dk2"/>
                </a:solidFill>
                <a:latin typeface="Open Sans"/>
                <a:ea typeface="Open Sans"/>
                <a:cs typeface="Open Sans"/>
                <a:sym typeface="Open Sans"/>
                <a:hlinkClick r:id="rId5"/>
              </a:rPr>
              <a:t>LINK TÀI LIỆU DRIVER</a:t>
            </a: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r>
              <a:rPr lang="vi-VN" dirty="0">
                <a:solidFill>
                  <a:schemeClr val="dk2"/>
                </a:solidFill>
                <a:latin typeface="Open Sans"/>
                <a:ea typeface="Open Sans"/>
                <a:cs typeface="Open Sans"/>
                <a:sym typeface="Open Sans"/>
              </a:rPr>
              <a:t>LINK YOUTUBE DEMO CODE: </a:t>
            </a: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r>
              <a:rPr lang="vi-VN" dirty="0">
                <a:hlinkClick r:id="rId6"/>
              </a:rPr>
              <a:t>(3427) RabbitMQ Microservices – YouTube</a:t>
            </a:r>
            <a:endParaRPr lang="vi-VN" dirty="0"/>
          </a:p>
          <a:p>
            <a:pPr marL="0" lvl="0" indent="0" algn="l" rtl="0">
              <a:spcBef>
                <a:spcPts val="0"/>
              </a:spcBef>
              <a:spcAft>
                <a:spcPts val="0"/>
              </a:spcAft>
              <a:buNone/>
            </a:pPr>
            <a:r>
              <a:rPr lang="vi-VN" dirty="0">
                <a:solidFill>
                  <a:schemeClr val="dk2"/>
                </a:solidFill>
                <a:latin typeface="Open Sans"/>
                <a:ea typeface="Open Sans"/>
                <a:cs typeface="Open Sans"/>
                <a:sym typeface="Open Sans"/>
              </a:rPr>
              <a:t>					 https://www.youtube.com/watch?v=YLsG0mew2dU</a:t>
            </a: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endParaRPr lang="vi-VN" dirty="0">
              <a:solidFill>
                <a:schemeClr val="dk2"/>
              </a:solidFill>
              <a:latin typeface="Open Sans"/>
              <a:ea typeface="Open Sans"/>
              <a:cs typeface="Open Sans"/>
              <a:sym typeface="Open Sans"/>
            </a:endParaRPr>
          </a:p>
          <a:p>
            <a:pPr marL="0" lvl="0" indent="0" algn="l" rtl="0">
              <a:spcBef>
                <a:spcPts val="0"/>
              </a:spcBef>
              <a:spcAft>
                <a:spcPts val="0"/>
              </a:spcAft>
              <a:buNone/>
            </a:pPr>
            <a:endParaRPr dirty="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97367"/>
            <a:ext cx="7704000" cy="577800"/>
          </a:xfrm>
          <a:prstGeom prst="rect">
            <a:avLst/>
          </a:prstGeom>
        </p:spPr>
        <p:txBody>
          <a:bodyPr spcFirstLastPara="1" wrap="square" lIns="91425" tIns="91425" rIns="91425" bIns="91425" anchor="t" anchorCtr="0">
            <a:noAutofit/>
          </a:bodyPr>
          <a:lstStyle/>
          <a:p>
            <a:pPr rtl="0">
              <a:spcBef>
                <a:spcPts val="1500"/>
              </a:spcBef>
              <a:spcAft>
                <a:spcPts val="1500"/>
              </a:spcAft>
            </a:pPr>
            <a:r>
              <a:rPr lang="vi-VN" sz="3600" b="1" i="0" u="none" strike="noStrike" dirty="0">
                <a:solidFill>
                  <a:srgbClr val="002060"/>
                </a:solidFill>
                <a:effectLst/>
                <a:latin typeface="Arial" panose="020B0604020202020204" pitchFamily="34" charset="0"/>
              </a:rPr>
              <a:t>1. Khi nào thì dùng RabbitMQ </a:t>
            </a:r>
            <a:endParaRPr lang="vi-VN" sz="3600" b="1" dirty="0">
              <a:solidFill>
                <a:srgbClr val="002060"/>
              </a:solidFill>
              <a:effectLst/>
            </a:endParaRPr>
          </a:p>
        </p:txBody>
      </p:sp>
      <p:sp>
        <p:nvSpPr>
          <p:cNvPr id="65" name="Google Shape;2135;p39">
            <a:extLst>
              <a:ext uri="{FF2B5EF4-FFF2-40B4-BE49-F238E27FC236}">
                <a16:creationId xmlns:a16="http://schemas.microsoft.com/office/drawing/2014/main" id="{B9EA4345-EAC3-402C-8FDD-79B3C1C11977}"/>
              </a:ext>
            </a:extLst>
          </p:cNvPr>
          <p:cNvSpPr txBox="1">
            <a:spLocks/>
          </p:cNvSpPr>
          <p:nvPr/>
        </p:nvSpPr>
        <p:spPr>
          <a:xfrm>
            <a:off x="130630" y="885321"/>
            <a:ext cx="3069770" cy="4073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rtl="0">
              <a:spcBef>
                <a:spcPts val="1500"/>
              </a:spcBef>
              <a:spcAft>
                <a:spcPts val="1500"/>
              </a:spcAft>
            </a:pPr>
            <a:r>
              <a:rPr lang="vi-VN" sz="1800" b="0" i="0" u="none" strike="noStrike" dirty="0">
                <a:solidFill>
                  <a:srgbClr val="333333"/>
                </a:solidFill>
                <a:effectLst/>
                <a:latin typeface="Arial" panose="020B0604020202020204" pitchFamily="34" charset="0"/>
              </a:rPr>
              <a:t>Kịch bản 1: </a:t>
            </a:r>
          </a:p>
          <a:p>
            <a:pPr>
              <a:spcBef>
                <a:spcPts val="1500"/>
              </a:spcBef>
              <a:spcAft>
                <a:spcPts val="1500"/>
              </a:spcAft>
            </a:pPr>
            <a:r>
              <a:rPr lang="vi-VN" sz="1800" dirty="0">
                <a:solidFill>
                  <a:schemeClr val="tx1">
                    <a:lumMod val="50000"/>
                  </a:schemeClr>
                </a:solidFill>
              </a:rPr>
              <a:t>- Chương trình tự gửi message cho các  đối tượng, mất thời gian và không thể kiểm soát được</a:t>
            </a:r>
          </a:p>
          <a:p>
            <a:pPr rtl="0">
              <a:spcBef>
                <a:spcPts val="1500"/>
              </a:spcBef>
              <a:spcAft>
                <a:spcPts val="1500"/>
              </a:spcAft>
            </a:pPr>
            <a:endParaRPr lang="vi-VN" sz="2400" b="0" dirty="0">
              <a:effectLst/>
            </a:endParaRPr>
          </a:p>
        </p:txBody>
      </p:sp>
      <p:pic>
        <p:nvPicPr>
          <p:cNvPr id="1026" name="Picture 2">
            <a:extLst>
              <a:ext uri="{FF2B5EF4-FFF2-40B4-BE49-F238E27FC236}">
                <a16:creationId xmlns:a16="http://schemas.microsoft.com/office/drawing/2014/main" id="{C9B3189E-9C50-4B81-9AD7-138635D8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599" y="1316876"/>
            <a:ext cx="5421086" cy="3642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0" y="1697507"/>
            <a:ext cx="3944236" cy="1748485"/>
          </a:xfrm>
          <a:prstGeom prst="rect">
            <a:avLst/>
          </a:prstGeom>
        </p:spPr>
        <p:txBody>
          <a:bodyPr spcFirstLastPara="1" wrap="square" lIns="91425" tIns="91425" rIns="91425" bIns="91425" anchor="ctr" anchorCtr="0">
            <a:noAutofit/>
          </a:bodyPr>
          <a:lstStyle/>
          <a:p>
            <a:pPr indent="262788" rtl="0">
              <a:spcBef>
                <a:spcPts val="1500"/>
              </a:spcBef>
              <a:spcAft>
                <a:spcPts val="1500"/>
              </a:spcAft>
            </a:pPr>
            <a:r>
              <a:rPr lang="vi-VN" sz="2000" b="0" i="0" u="none" strike="noStrike" dirty="0">
                <a:solidFill>
                  <a:srgbClr val="002060"/>
                </a:solidFill>
                <a:effectLst/>
                <a:latin typeface="Arial" panose="020B0604020202020204" pitchFamily="34" charset="0"/>
              </a:rPr>
              <a:t>Thay vì phải tự gửi message tới từng đối tượng, chỉ cần giao cho 1 service trung gian</a:t>
            </a:r>
          </a:p>
          <a:p>
            <a:pPr indent="262788" rtl="0">
              <a:spcBef>
                <a:spcPts val="1500"/>
              </a:spcBef>
              <a:spcAft>
                <a:spcPts val="1500"/>
              </a:spcAft>
            </a:pPr>
            <a:endParaRPr lang="vi-VN" sz="2000" b="0" dirty="0">
              <a:solidFill>
                <a:srgbClr val="002060"/>
              </a:solidFill>
              <a:effectLst/>
            </a:endParaRPr>
          </a:p>
          <a:p>
            <a:br>
              <a:rPr lang="vi-VN" dirty="0"/>
            </a:br>
            <a:endParaRPr dirty="0"/>
          </a:p>
        </p:txBody>
      </p:sp>
      <p:pic>
        <p:nvPicPr>
          <p:cNvPr id="2171" name="Google Shape;2171;p41"/>
          <p:cNvPicPr preferRelativeResize="0"/>
          <p:nvPr/>
        </p:nvPicPr>
        <p:blipFill rotWithShape="1">
          <a:blip r:embed="rId3">
            <a:alphaModFix/>
          </a:blip>
          <a:srcRect l="17618" r="40552"/>
          <a:stretch/>
        </p:blipFill>
        <p:spPr>
          <a:xfrm>
            <a:off x="5601723" y="540000"/>
            <a:ext cx="255450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0769AA45-5D6B-4D06-882D-F983BDC9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402" y="408083"/>
            <a:ext cx="5124598" cy="4321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97367"/>
            <a:ext cx="7704000" cy="577800"/>
          </a:xfrm>
          <a:prstGeom prst="rect">
            <a:avLst/>
          </a:prstGeom>
        </p:spPr>
        <p:txBody>
          <a:bodyPr spcFirstLastPara="1" wrap="square" lIns="91425" tIns="91425" rIns="91425" bIns="91425" anchor="t" anchorCtr="0">
            <a:noAutofit/>
          </a:bodyPr>
          <a:lstStyle/>
          <a:p>
            <a:pPr rtl="0">
              <a:spcBef>
                <a:spcPts val="1500"/>
              </a:spcBef>
              <a:spcAft>
                <a:spcPts val="1500"/>
              </a:spcAft>
            </a:pPr>
            <a:r>
              <a:rPr lang="vi-VN" sz="3600" b="1" i="0" u="none" strike="noStrike" dirty="0">
                <a:solidFill>
                  <a:srgbClr val="002060"/>
                </a:solidFill>
                <a:effectLst/>
                <a:latin typeface="Arial" panose="020B0604020202020204" pitchFamily="34" charset="0"/>
              </a:rPr>
              <a:t>1. Khi nào thì dùng RabbitMQ </a:t>
            </a:r>
            <a:endParaRPr lang="vi-VN" sz="3600" b="1" dirty="0">
              <a:effectLst/>
            </a:endParaRPr>
          </a:p>
        </p:txBody>
      </p:sp>
      <p:sp>
        <p:nvSpPr>
          <p:cNvPr id="65" name="Google Shape;2135;p39">
            <a:extLst>
              <a:ext uri="{FF2B5EF4-FFF2-40B4-BE49-F238E27FC236}">
                <a16:creationId xmlns:a16="http://schemas.microsoft.com/office/drawing/2014/main" id="{B9EA4345-EAC3-402C-8FDD-79B3C1C11977}"/>
              </a:ext>
            </a:extLst>
          </p:cNvPr>
          <p:cNvSpPr txBox="1">
            <a:spLocks/>
          </p:cNvSpPr>
          <p:nvPr/>
        </p:nvSpPr>
        <p:spPr>
          <a:xfrm>
            <a:off x="130630" y="885321"/>
            <a:ext cx="3069770" cy="4073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rtl="0">
              <a:spcBef>
                <a:spcPts val="1500"/>
              </a:spcBef>
              <a:spcAft>
                <a:spcPts val="1500"/>
              </a:spcAft>
            </a:pPr>
            <a:r>
              <a:rPr lang="vi-VN" sz="1800" b="0" i="0" u="none" strike="noStrike" dirty="0">
                <a:solidFill>
                  <a:srgbClr val="333333"/>
                </a:solidFill>
                <a:effectLst/>
                <a:latin typeface="Arial" panose="020B0604020202020204" pitchFamily="34" charset="0"/>
              </a:rPr>
              <a:t>Kịch bản 2: </a:t>
            </a:r>
          </a:p>
          <a:p>
            <a:pPr indent="179997" rtl="0">
              <a:spcBef>
                <a:spcPts val="1500"/>
              </a:spcBef>
              <a:spcAft>
                <a:spcPts val="1500"/>
              </a:spcAft>
            </a:pPr>
            <a:r>
              <a:rPr lang="vi-VN" sz="1800" dirty="0">
                <a:solidFill>
                  <a:schemeClr val="tx1">
                    <a:lumMod val="50000"/>
                  </a:schemeClr>
                </a:solidFill>
              </a:rPr>
              <a:t>- </a:t>
            </a:r>
            <a:r>
              <a:rPr lang="vi-VN" sz="1800" b="0" i="0" u="none" strike="noStrike" dirty="0">
                <a:solidFill>
                  <a:srgbClr val="333333"/>
                </a:solidFill>
                <a:effectLst/>
                <a:latin typeface="Arial" panose="020B0604020202020204" pitchFamily="34" charset="0"/>
              </a:rPr>
              <a:t>Quá nhiều tác vụ mất thời gian, ví dụ trên tổng thời gian đã mất là 1000ms mỗi request/response</a:t>
            </a:r>
            <a:endParaRPr lang="vi-VN" sz="2400" b="0" dirty="0">
              <a:effectLst/>
            </a:endParaRPr>
          </a:p>
          <a:p>
            <a:br>
              <a:rPr lang="vi-VN" sz="2400" dirty="0"/>
            </a:br>
            <a:endParaRPr lang="vi-VN" sz="2400" b="0" dirty="0">
              <a:effectLst/>
            </a:endParaRPr>
          </a:p>
        </p:txBody>
      </p:sp>
      <p:pic>
        <p:nvPicPr>
          <p:cNvPr id="4098" name="Picture 2">
            <a:extLst>
              <a:ext uri="{FF2B5EF4-FFF2-40B4-BE49-F238E27FC236}">
                <a16:creationId xmlns:a16="http://schemas.microsoft.com/office/drawing/2014/main" id="{255111A3-99A4-48A6-AE41-8A187F962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084880"/>
            <a:ext cx="5814673" cy="36746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5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0" y="1697507"/>
            <a:ext cx="3944236" cy="1748485"/>
          </a:xfrm>
          <a:prstGeom prst="rect">
            <a:avLst/>
          </a:prstGeom>
        </p:spPr>
        <p:txBody>
          <a:bodyPr spcFirstLastPara="1" wrap="square" lIns="91425" tIns="91425" rIns="91425" bIns="91425" anchor="ctr" anchorCtr="0">
            <a:noAutofit/>
          </a:bodyPr>
          <a:lstStyle/>
          <a:p>
            <a:pPr indent="179997" rtl="0">
              <a:spcBef>
                <a:spcPts val="1500"/>
              </a:spcBef>
              <a:spcAft>
                <a:spcPts val="1500"/>
              </a:spcAft>
            </a:pPr>
            <a:r>
              <a:rPr lang="vi-VN" sz="1800" b="0" i="0" u="none" strike="noStrike" dirty="0">
                <a:solidFill>
                  <a:srgbClr val="333333"/>
                </a:solidFill>
                <a:effectLst/>
                <a:latin typeface="Arial" panose="020B0604020202020204" pitchFamily="34" charset="0"/>
              </a:rPr>
              <a:t>Thay vì thế sẽ gửi qua rabbitmq. tổng thời gian sẽ giảm còn 120ms, kịch bản không đồng bộ </a:t>
            </a:r>
            <a:endParaRPr lang="vi-VN" sz="2400" b="0" dirty="0">
              <a:effectLst/>
            </a:endParaRPr>
          </a:p>
          <a:p>
            <a:br>
              <a:rPr lang="vi-VN" sz="2400" dirty="0"/>
            </a:br>
            <a:endParaRPr lang="vi-VN" sz="2000" b="0" dirty="0">
              <a:solidFill>
                <a:srgbClr val="002060"/>
              </a:solidFill>
              <a:effectLst/>
            </a:endParaRPr>
          </a:p>
          <a:p>
            <a:br>
              <a:rPr lang="vi-VN" dirty="0"/>
            </a:br>
            <a:endParaRPr dirty="0"/>
          </a:p>
        </p:txBody>
      </p:sp>
      <p:pic>
        <p:nvPicPr>
          <p:cNvPr id="2171" name="Google Shape;2171;p41"/>
          <p:cNvPicPr preferRelativeResize="0"/>
          <p:nvPr/>
        </p:nvPicPr>
        <p:blipFill rotWithShape="1">
          <a:blip r:embed="rId3">
            <a:alphaModFix/>
          </a:blip>
          <a:srcRect l="17618" r="40552"/>
          <a:stretch/>
        </p:blipFill>
        <p:spPr>
          <a:xfrm>
            <a:off x="5601723" y="540000"/>
            <a:ext cx="255450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86A9C565-0442-4469-9395-761CB8693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665" y="489818"/>
            <a:ext cx="5409335" cy="4334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19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97367"/>
            <a:ext cx="7704000" cy="577800"/>
          </a:xfrm>
          <a:prstGeom prst="rect">
            <a:avLst/>
          </a:prstGeom>
        </p:spPr>
        <p:txBody>
          <a:bodyPr spcFirstLastPara="1" wrap="square" lIns="91425" tIns="91425" rIns="91425" bIns="91425" anchor="t" anchorCtr="0">
            <a:noAutofit/>
          </a:bodyPr>
          <a:lstStyle/>
          <a:p>
            <a:pPr rtl="0">
              <a:spcBef>
                <a:spcPts val="1500"/>
              </a:spcBef>
              <a:spcAft>
                <a:spcPts val="1500"/>
              </a:spcAft>
            </a:pPr>
            <a:r>
              <a:rPr lang="vi-VN" sz="3600" b="1" i="0" u="none" strike="noStrike" dirty="0">
                <a:solidFill>
                  <a:srgbClr val="002060"/>
                </a:solidFill>
                <a:effectLst/>
                <a:latin typeface="Arial" panose="020B0604020202020204" pitchFamily="34" charset="0"/>
              </a:rPr>
              <a:t>1. Khi nào thì dùng RabbitMQ </a:t>
            </a:r>
            <a:endParaRPr lang="vi-VN" sz="3600" b="1" dirty="0">
              <a:effectLst/>
            </a:endParaRPr>
          </a:p>
        </p:txBody>
      </p:sp>
      <p:sp>
        <p:nvSpPr>
          <p:cNvPr id="65" name="Google Shape;2135;p39">
            <a:extLst>
              <a:ext uri="{FF2B5EF4-FFF2-40B4-BE49-F238E27FC236}">
                <a16:creationId xmlns:a16="http://schemas.microsoft.com/office/drawing/2014/main" id="{B9EA4345-EAC3-402C-8FDD-79B3C1C11977}"/>
              </a:ext>
            </a:extLst>
          </p:cNvPr>
          <p:cNvSpPr txBox="1">
            <a:spLocks/>
          </p:cNvSpPr>
          <p:nvPr/>
        </p:nvSpPr>
        <p:spPr>
          <a:xfrm>
            <a:off x="130630" y="885321"/>
            <a:ext cx="3069770" cy="4073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rtl="0">
              <a:spcBef>
                <a:spcPts val="1500"/>
              </a:spcBef>
              <a:spcAft>
                <a:spcPts val="1500"/>
              </a:spcAft>
            </a:pPr>
            <a:r>
              <a:rPr lang="vi-VN" sz="1800" b="0" i="0" u="none" strike="noStrike" dirty="0">
                <a:solidFill>
                  <a:srgbClr val="333333"/>
                </a:solidFill>
                <a:effectLst/>
                <a:latin typeface="Arial" panose="020B0604020202020204" pitchFamily="34" charset="0"/>
              </a:rPr>
              <a:t>Kịch bản 3: </a:t>
            </a:r>
          </a:p>
          <a:p>
            <a:pPr indent="179997" rtl="0">
              <a:spcBef>
                <a:spcPts val="1500"/>
              </a:spcBef>
              <a:spcAft>
                <a:spcPts val="1500"/>
              </a:spcAft>
            </a:pPr>
            <a:r>
              <a:rPr lang="vi-VN" sz="1800" b="0" i="0" u="none" strike="noStrike" dirty="0">
                <a:solidFill>
                  <a:srgbClr val="333333"/>
                </a:solidFill>
                <a:effectLst/>
                <a:latin typeface="Arial" panose="020B0604020202020204" pitchFamily="34" charset="0"/>
              </a:rPr>
              <a:t>Thời gian thường chỉ 50 request/s. Nhưng thời điểm nhạy cảm có thể 5000 request/s. Có thể gây sập MySQL(Chỉ chịu được tối đa 2000 request/s)</a:t>
            </a:r>
            <a:endParaRPr lang="vi-VN" sz="2400" b="0" dirty="0">
              <a:effectLst/>
            </a:endParaRPr>
          </a:p>
          <a:p>
            <a:br>
              <a:rPr lang="vi-VN" sz="2400" dirty="0"/>
            </a:br>
            <a:br>
              <a:rPr lang="vi-VN" sz="2400" dirty="0"/>
            </a:br>
            <a:endParaRPr lang="vi-VN" sz="2400" b="0" dirty="0">
              <a:effectLst/>
            </a:endParaRPr>
          </a:p>
        </p:txBody>
      </p:sp>
      <p:pic>
        <p:nvPicPr>
          <p:cNvPr id="6146" name="Picture 2">
            <a:extLst>
              <a:ext uri="{FF2B5EF4-FFF2-40B4-BE49-F238E27FC236}">
                <a16:creationId xmlns:a16="http://schemas.microsoft.com/office/drawing/2014/main" id="{1E9B4EFD-097A-43E9-A193-49E854FF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895" y="1026079"/>
            <a:ext cx="5390154" cy="4020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39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239485" y="1475508"/>
            <a:ext cx="2634343" cy="3145478"/>
          </a:xfrm>
          <a:prstGeom prst="rect">
            <a:avLst/>
          </a:prstGeom>
        </p:spPr>
        <p:txBody>
          <a:bodyPr spcFirstLastPara="1" wrap="square" lIns="91425" tIns="91425" rIns="91425" bIns="91425" anchor="ctr" anchorCtr="0">
            <a:noAutofit/>
          </a:bodyPr>
          <a:lstStyle/>
          <a:p>
            <a:pPr indent="179997" rtl="0">
              <a:spcBef>
                <a:spcPts val="1500"/>
              </a:spcBef>
              <a:spcAft>
                <a:spcPts val="1500"/>
              </a:spcAft>
            </a:pPr>
            <a:r>
              <a:rPr lang="vi-VN" sz="1800" b="0" i="0" u="none" strike="noStrike" dirty="0">
                <a:solidFill>
                  <a:srgbClr val="333333"/>
                </a:solidFill>
                <a:effectLst/>
                <a:latin typeface="Arial" panose="020B0604020202020204" pitchFamily="34" charset="0"/>
              </a:rPr>
              <a:t>Sử dụng hàng đợi của rabbitmq, chia thành 2000 request/s. Server không bị quá tải ngay lúc đó. Sẽ có hàng trăm hàng ngàn request bị đứng ở hàng đợi sẽ giải quyết sau thời gian cao điểm</a:t>
            </a:r>
            <a:endParaRPr lang="vi-VN" sz="2000" b="0" dirty="0">
              <a:effectLst/>
            </a:endParaRPr>
          </a:p>
          <a:p>
            <a:br>
              <a:rPr lang="vi-VN" sz="2000" dirty="0"/>
            </a:br>
            <a:br>
              <a:rPr lang="vi-VN" sz="2400" dirty="0"/>
            </a:br>
            <a:endParaRPr lang="vi-VN" sz="2000" b="0" dirty="0">
              <a:solidFill>
                <a:srgbClr val="002060"/>
              </a:solidFill>
              <a:effectLst/>
            </a:endParaRPr>
          </a:p>
          <a:p>
            <a:br>
              <a:rPr lang="vi-VN" dirty="0"/>
            </a:br>
            <a:endParaRPr dirty="0"/>
          </a:p>
        </p:txBody>
      </p:sp>
      <p:pic>
        <p:nvPicPr>
          <p:cNvPr id="2171" name="Google Shape;2171;p41"/>
          <p:cNvPicPr preferRelativeResize="0"/>
          <p:nvPr/>
        </p:nvPicPr>
        <p:blipFill rotWithShape="1">
          <a:blip r:embed="rId3">
            <a:alphaModFix/>
          </a:blip>
          <a:srcRect l="17618" r="40552"/>
          <a:stretch/>
        </p:blipFill>
        <p:spPr>
          <a:xfrm>
            <a:off x="5601723" y="540000"/>
            <a:ext cx="255450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a:extLst>
              <a:ext uri="{FF2B5EF4-FFF2-40B4-BE49-F238E27FC236}">
                <a16:creationId xmlns:a16="http://schemas.microsoft.com/office/drawing/2014/main" id="{29B2788E-781A-4DEF-979C-EA8E4F5F1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047" y="918970"/>
            <a:ext cx="5928932" cy="3969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2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4572000" y="1730829"/>
            <a:ext cx="3843700" cy="19394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0" i="0" u="none" strike="noStrike" dirty="0">
                <a:solidFill>
                  <a:srgbClr val="002060"/>
                </a:solidFill>
                <a:effectLst/>
                <a:latin typeface="Arial" panose="020B0604020202020204" pitchFamily="34" charset="0"/>
              </a:rPr>
              <a:t>Nhược điểm: Khi hệ thống càng lớn và phụ thuộc vào service bên ngoài sẽ tăng độ phức tạp của hệ thống, miss message, và nhược điểm cuối là tính nhất quán của hệ thống. Chính là nhược điểm của không đồng bộ, dữ liệu ở MySQL và RabbitMQ có thể khác nhau</a:t>
            </a:r>
            <a:endParaRPr dirty="0">
              <a:solidFill>
                <a:srgbClr val="002060"/>
              </a:solidFill>
            </a:endParaRPr>
          </a:p>
        </p:txBody>
      </p:sp>
      <p:sp>
        <p:nvSpPr>
          <p:cNvPr id="2179" name="Google Shape;2179;p42"/>
          <p:cNvSpPr txBox="1">
            <a:spLocks noGrp="1"/>
          </p:cNvSpPr>
          <p:nvPr>
            <p:ph type="ctrTitle"/>
          </p:nvPr>
        </p:nvSpPr>
        <p:spPr>
          <a:xfrm flipH="1">
            <a:off x="3015343" y="540000"/>
            <a:ext cx="488355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2. Ưu điểm nhược điểm:</a:t>
            </a:r>
            <a:endParaRPr dirty="0"/>
          </a:p>
        </p:txBody>
      </p:sp>
      <p:pic>
        <p:nvPicPr>
          <p:cNvPr id="3" name="Picture 2">
            <a:extLst>
              <a:ext uri="{FF2B5EF4-FFF2-40B4-BE49-F238E27FC236}">
                <a16:creationId xmlns:a16="http://schemas.microsoft.com/office/drawing/2014/main" id="{A4E95393-AA19-4CB3-AC38-2AA03125BADE}"/>
              </a:ext>
            </a:extLst>
          </p:cNvPr>
          <p:cNvPicPr>
            <a:picLocks noChangeAspect="1"/>
          </p:cNvPicPr>
          <p:nvPr/>
        </p:nvPicPr>
        <p:blipFill>
          <a:blip r:embed="rId3"/>
          <a:stretch>
            <a:fillRect/>
          </a:stretch>
        </p:blipFill>
        <p:spPr>
          <a:xfrm>
            <a:off x="324681" y="1681230"/>
            <a:ext cx="4105806" cy="2038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1766</Words>
  <Application>Microsoft Office PowerPoint</Application>
  <PresentationFormat>On-screen Show (16:9)</PresentationFormat>
  <Paragraphs>129</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Fira Sans Extra Condensed Medium</vt:lpstr>
      <vt:lpstr>Roboto</vt:lpstr>
      <vt:lpstr>Open Sans ExtraBold</vt:lpstr>
      <vt:lpstr>Verdana</vt:lpstr>
      <vt:lpstr>Overpass Black</vt:lpstr>
      <vt:lpstr>Open Sans</vt:lpstr>
      <vt:lpstr>Times New Roman</vt:lpstr>
      <vt:lpstr>Aqua Marketing Plan by Slidego</vt:lpstr>
      <vt:lpstr>RabbitMQ</vt:lpstr>
      <vt:lpstr>I. RabbitMQ là gì?</vt:lpstr>
      <vt:lpstr>1. Khi nào thì dùng RabbitMQ </vt:lpstr>
      <vt:lpstr>PowerPoint Presentation</vt:lpstr>
      <vt:lpstr>1. Khi nào thì dùng RabbitMQ </vt:lpstr>
      <vt:lpstr>PowerPoint Presentation</vt:lpstr>
      <vt:lpstr>1. Khi nào thì dùng RabbitMQ </vt:lpstr>
      <vt:lpstr>PowerPoint Presentation</vt:lpstr>
      <vt:lpstr>2. Ưu điểm nhược điểm:</vt:lpstr>
      <vt:lpstr>3. Cài đặt như thế nào?</vt:lpstr>
      <vt:lpstr>II</vt:lpstr>
      <vt:lpstr>Hàng đợi của Message Queue</vt:lpstr>
      <vt:lpstr>Mô hình Publish/subcribe</vt:lpstr>
      <vt:lpstr>Mô hình Publish/subcribe</vt:lpstr>
      <vt:lpstr>Producer gửi message tới RabbitMq (sau khi connect TCP(UDP)) và từ RabbitMq gửi tới Consumer(sau khi connect với RabbitMq) </vt:lpstr>
      <vt:lpstr>PowerPoint Presentation</vt:lpstr>
      <vt:lpstr>Exchange Fanout</vt:lpstr>
      <vt:lpstr>Exchange Topic</vt:lpstr>
      <vt:lpstr>Exchange Header</vt:lpstr>
      <vt:lpstr>PowerPoint Presentation</vt:lpstr>
      <vt:lpstr>PowerPoint Presentation</vt:lpstr>
      <vt:lpstr>DEMO 4 LOẠI EXCHANE VÀ CÁC THUỘC TÍNH QUAN TRỌNG CỦA RABBITMQ: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RabbitMQ</dc:title>
  <dc:creator>Administrator</dc:creator>
  <cp:lastModifiedBy>LE DUY THINH D19CN05</cp:lastModifiedBy>
  <cp:revision>1</cp:revision>
  <dcterms:modified xsi:type="dcterms:W3CDTF">2022-11-10T06:13:36Z</dcterms:modified>
</cp:coreProperties>
</file>